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319" r:id="rId4"/>
    <p:sldId id="320" r:id="rId5"/>
    <p:sldId id="321" r:id="rId6"/>
    <p:sldId id="313" r:id="rId7"/>
    <p:sldId id="322" r:id="rId8"/>
    <p:sldId id="323" r:id="rId9"/>
    <p:sldId id="324" r:id="rId10"/>
    <p:sldId id="325" r:id="rId11"/>
    <p:sldId id="274" r:id="rId12"/>
    <p:sldId id="281" r:id="rId1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9F"/>
    <a:srgbClr val="5E80B0"/>
    <a:srgbClr val="7DB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75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2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1029E-4C94-4213-86BF-E60BAC2C1456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CA173-1C42-4226-B669-291C410F46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13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337AA5-012B-44E7-8575-150AE8DC5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EC1F9-23AE-46C2-9F9A-EB678431C4E9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88F6A-E77B-4F78-B123-940ABADA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79E67-3A17-438A-A38E-F8B512D1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68061-4C23-45A5-8B50-17361C9305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7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7080A9F-FDCA-40A8-B195-7CF800FD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06DFD-FF14-4E71-B6B1-F326971755E6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48EF1B9-F6E2-4982-A50B-89BBD475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9170386-EEB9-4C8C-B61B-03111947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220C9-5398-427F-A013-579C55CC2E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7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34ADD6B-8C02-4ECE-B5CE-22A596E2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E50F9-2A0E-49BA-8A1C-835C098BFE7B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8847BC2D-F6B4-40C6-ABC7-CC30592C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F8F1E621-6DD6-4741-898D-FD0EBEE3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9BC37-D643-4620-903A-0D018C6196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65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BF856-C8E3-4482-AEF3-518F32BB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4365A-F0CB-4D46-8A01-6D126008A2D6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9559E-AF9C-4F93-9019-98D834E4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02425-476B-4AFC-B60D-03D2F7C0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9615E-16E4-4680-8014-51B3946DD4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57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2DBC6-11F1-4FCE-BA44-BF8CB0D52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3EE98-342B-4370-8BAE-BB21091FA911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A764B4-ECBA-42D2-AB18-BF79AD09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CBAC9-B03E-4988-BDE0-3F630C192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0049C-5E59-424C-94EE-5C1C2C0F45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8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8C4AA40-E426-44CD-87F3-5B8126C9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96011-453D-4BE7-9436-1188581E2634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D5BC875-DAD6-4908-B4DC-31DBCF1D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2F35910-5CFC-4AA4-8F3D-B5401E1C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AA43E-4E42-41FD-95EB-1864143DCD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698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9584C3A-53FA-4E72-8590-DFE0CED0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1EC62-347D-4A98-921E-5479D47C56BC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7CAB477E-6A3E-4E13-9E6B-4A9818E2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BF56E63-652D-4973-AAD9-E7EDE433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C5647-07D8-4AFC-B347-73DA68F3AA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06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7AA686C4-323C-45C1-A8AF-4F3CD4E6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BAAC5-2BFE-4A0C-9A02-E5E659A03C10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5793467F-B963-4B8D-BC58-3C705BEA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A414C2B-BBBB-45DF-8603-FCD86CEC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887F6-2C8B-4822-A827-641DC9AD62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86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BBDD63D-AB4C-46A5-97E0-3D1AD8FB1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A6973-B181-4F3B-82E4-3F8DC806D93F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F21B5375-8F0D-4433-B5D7-3CEC4A4B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3BDC694D-4698-47BF-B224-FA4BAA84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8435F-9FE8-418C-990F-B94AB63834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6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735D9E8-E0F0-4EB1-AAE4-5CD6C324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C6611-C4CB-4BA6-B035-A55273F25979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C352B22-210C-45B4-BB61-C7744802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2CBF046-B4F4-444E-97E1-60C7ED35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0EC5-1F68-43A4-8033-85A1E47CD7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14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033C0E7-C2D0-4514-ACC1-BFBD181E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1152E-3773-4828-A481-3BBADD8182E6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966F2D8-210D-439F-92F1-EEB1856E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2772863-E515-4AE9-9C02-34A88FA6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52C27-6C02-449A-826C-B06AD7EC37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5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D153501F-CA3E-47DB-9106-540AA3E218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05736078-2EC3-4E4F-B626-371642E322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A06860-A6B7-4CE9-8CB1-6AD95E21A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156C3B3-7730-416A-AF19-5920DD2A8F31}" type="datetimeFigureOut">
              <a:rPr lang="zh-CN" altLang="en-US"/>
              <a:pPr>
                <a:defRPr/>
              </a:pPr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EFAB1-BDFA-4503-A421-ED46BD3C9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82242A-247C-40EF-8CF0-896B794F3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DBD48E-45EE-414C-B22A-618849C4E7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gif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6">
            <a:extLst>
              <a:ext uri="{FF2B5EF4-FFF2-40B4-BE49-F238E27FC236}">
                <a16:creationId xmlns:a16="http://schemas.microsoft.com/office/drawing/2014/main" id="{E53122B0-A61B-4B07-A4B2-5757934A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任意多边形 47">
            <a:extLst>
              <a:ext uri="{FF2B5EF4-FFF2-40B4-BE49-F238E27FC236}">
                <a16:creationId xmlns:a16="http://schemas.microsoft.com/office/drawing/2014/main" id="{21FC8025-173C-41CB-92FB-B9F17405F3BA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078976C-BFB1-4C37-BECF-C684D347F265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6630" name="文本框 62">
            <a:extLst>
              <a:ext uri="{FF2B5EF4-FFF2-40B4-BE49-F238E27FC236}">
                <a16:creationId xmlns:a16="http://schemas.microsoft.com/office/drawing/2014/main" id="{ADDEA167-56BD-4511-BF87-6987091B6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988" y="2714348"/>
            <a:ext cx="780213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国奖博士经验分享会</a:t>
            </a:r>
          </a:p>
        </p:txBody>
      </p:sp>
      <p:grpSp>
        <p:nvGrpSpPr>
          <p:cNvPr id="26631" name="组合 1026">
            <a:extLst>
              <a:ext uri="{FF2B5EF4-FFF2-40B4-BE49-F238E27FC236}">
                <a16:creationId xmlns:a16="http://schemas.microsoft.com/office/drawing/2014/main" id="{712A554A-7D16-4898-96E8-0F8C796F052E}"/>
              </a:ext>
            </a:extLst>
          </p:cNvPr>
          <p:cNvGrpSpPr>
            <a:grpSpLocks/>
          </p:cNvGrpSpPr>
          <p:nvPr/>
        </p:nvGrpSpPr>
        <p:grpSpPr bwMode="auto">
          <a:xfrm>
            <a:off x="8169750" y="3979585"/>
            <a:ext cx="315913" cy="317500"/>
            <a:chOff x="2724480" y="3856218"/>
            <a:chExt cx="317004" cy="317004"/>
          </a:xfrm>
        </p:grpSpPr>
        <p:sp>
          <p:nvSpPr>
            <p:cNvPr id="1024" name="椭圆 1023">
              <a:extLst>
                <a:ext uri="{FF2B5EF4-FFF2-40B4-BE49-F238E27FC236}">
                  <a16:creationId xmlns:a16="http://schemas.microsoft.com/office/drawing/2014/main" id="{74DA71F5-1759-4760-A88B-2BAF9B111C00}"/>
                </a:ext>
              </a:extLst>
            </p:cNvPr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3" name="KSO_Shape">
              <a:extLst>
                <a:ext uri="{FF2B5EF4-FFF2-40B4-BE49-F238E27FC236}">
                  <a16:creationId xmlns:a16="http://schemas.microsoft.com/office/drawing/2014/main" id="{B1530B21-583B-4794-B3BC-7B90D9CF030D}"/>
                </a:ext>
              </a:extLst>
            </p:cNvPr>
            <p:cNvSpPr/>
            <p:nvPr/>
          </p:nvSpPr>
          <p:spPr bwMode="auto">
            <a:xfrm>
              <a:off x="2799351" y="3908524"/>
              <a:ext cx="167263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26633" name="文本框 1027">
            <a:extLst>
              <a:ext uri="{FF2B5EF4-FFF2-40B4-BE49-F238E27FC236}">
                <a16:creationId xmlns:a16="http://schemas.microsoft.com/office/drawing/2014/main" id="{B1A05911-7286-4668-90FB-C267428B6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663" y="3927198"/>
            <a:ext cx="20489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分享人：欧阳崇峻</a:t>
            </a:r>
          </a:p>
        </p:txBody>
      </p:sp>
      <p:sp>
        <p:nvSpPr>
          <p:cNvPr id="26635" name="文本框 1066">
            <a:extLst>
              <a:ext uri="{FF2B5EF4-FFF2-40B4-BE49-F238E27FC236}">
                <a16:creationId xmlns:a16="http://schemas.microsoft.com/office/drawing/2014/main" id="{13964E5D-9B20-42CF-A4E7-8419602FB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888" y="598488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北京邮电大学</a:t>
            </a:r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A8D44B89-E37B-4873-83AF-3D5E616AD15E}"/>
              </a:ext>
            </a:extLst>
          </p:cNvPr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E5230864-CDEA-4818-B7F5-8617837C022B}"/>
              </a:ext>
            </a:extLst>
          </p:cNvPr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4ADE4ED-DF30-4527-BCF1-333990566E41}"/>
              </a:ext>
            </a:extLst>
          </p:cNvPr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C997E3C0-00AE-4EFC-92B3-F77DA918533B}"/>
              </a:ext>
            </a:extLst>
          </p:cNvPr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4C6DB80-BA07-4BD9-9EE6-ED0AC7F54E9B}"/>
              </a:ext>
            </a:extLst>
          </p:cNvPr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saturation sat="400000"/>
                    </a14:imgEffect>
                    <a14:imgEffect>
                      <a14:brightnessContrast bright="-40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97" y="275184"/>
            <a:ext cx="1286938" cy="12869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>
            <a:extLst>
              <a:ext uri="{FF2B5EF4-FFF2-40B4-BE49-F238E27FC236}">
                <a16:creationId xmlns:a16="http://schemas.microsoft.com/office/drawing/2014/main" id="{DAC94904-6E37-4E2B-8DB9-FB7022DB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文本框 2">
            <a:extLst>
              <a:ext uri="{FF2B5EF4-FFF2-40B4-BE49-F238E27FC236}">
                <a16:creationId xmlns:a16="http://schemas.microsoft.com/office/drawing/2014/main" id="{FA4C8F5F-2045-42ED-84E8-01D399DAD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论文写作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90C3EB6-7EC4-4E19-93E3-7F3059C128FD}"/>
              </a:ext>
            </a:extLst>
          </p:cNvPr>
          <p:cNvCxnSpPr/>
          <p:nvPr/>
        </p:nvCxnSpPr>
        <p:spPr>
          <a:xfrm>
            <a:off x="0" y="8231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C04E4C15-1AB9-420C-A3A2-1BDD39133791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41990" name="组合 5">
            <a:extLst>
              <a:ext uri="{FF2B5EF4-FFF2-40B4-BE49-F238E27FC236}">
                <a16:creationId xmlns:a16="http://schemas.microsoft.com/office/drawing/2014/main" id="{746A4311-5B02-4371-9CCA-E8C2AA88B27E}"/>
              </a:ext>
            </a:extLst>
          </p:cNvPr>
          <p:cNvGrpSpPr>
            <a:grpSpLocks/>
          </p:cNvGrpSpPr>
          <p:nvPr/>
        </p:nvGrpSpPr>
        <p:grpSpPr bwMode="auto">
          <a:xfrm>
            <a:off x="233363" y="125413"/>
            <a:ext cx="635000" cy="635000"/>
            <a:chOff x="5288161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0C0F382-EF28-4F0F-96F7-E252A9D51FBA}"/>
                </a:ext>
              </a:extLst>
            </p:cNvPr>
            <p:cNvSpPr/>
            <p:nvPr/>
          </p:nvSpPr>
          <p:spPr>
            <a:xfrm>
              <a:off x="5288161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3DC7477-727C-4AFD-83A3-84ED9A61EAAC}"/>
                </a:ext>
              </a:extLst>
            </p:cNvPr>
            <p:cNvSpPr/>
            <p:nvPr/>
          </p:nvSpPr>
          <p:spPr>
            <a:xfrm>
              <a:off x="5396650" y="2334495"/>
              <a:ext cx="1390282" cy="139028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2016" name="KSO_Shape">
              <a:extLst>
                <a:ext uri="{FF2B5EF4-FFF2-40B4-BE49-F238E27FC236}">
                  <a16:creationId xmlns:a16="http://schemas.microsoft.com/office/drawing/2014/main" id="{A22BBA1F-6517-40E2-BBA4-8A6D9907E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7153" y="2697761"/>
              <a:ext cx="1089278" cy="662788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8E985CF-AB70-400C-A572-90ECE7A753DB}"/>
              </a:ext>
            </a:extLst>
          </p:cNvPr>
          <p:cNvGrpSpPr/>
          <p:nvPr/>
        </p:nvGrpSpPr>
        <p:grpSpPr>
          <a:xfrm>
            <a:off x="2997090" y="898225"/>
            <a:ext cx="8588896" cy="1031756"/>
            <a:chOff x="2324651" y="5715183"/>
            <a:chExt cx="8618421" cy="103175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91EA613-A08C-4E80-84EA-0AEBAE4A694A}"/>
                </a:ext>
              </a:extLst>
            </p:cNvPr>
            <p:cNvSpPr txBox="1"/>
            <p:nvPr/>
          </p:nvSpPr>
          <p:spPr>
            <a:xfrm>
              <a:off x="2678186" y="5715183"/>
              <a:ext cx="8163968" cy="1008000"/>
            </a:xfrm>
            <a:prstGeom prst="rect">
              <a:avLst/>
            </a:prstGeom>
            <a:noFill/>
            <a:ln w="28575">
              <a:solidFill>
                <a:srgbClr val="4B649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rgbClr val="00B0F0"/>
                </a:buClr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15640EB-5A0A-44B6-BA36-0FEC2FA02B64}"/>
                </a:ext>
              </a:extLst>
            </p:cNvPr>
            <p:cNvSpPr/>
            <p:nvPr/>
          </p:nvSpPr>
          <p:spPr bwMode="auto">
            <a:xfrm>
              <a:off x="2324651" y="5903489"/>
              <a:ext cx="647276" cy="639529"/>
            </a:xfrm>
            <a:prstGeom prst="rect">
              <a:avLst/>
            </a:prstGeom>
            <a:solidFill>
              <a:srgbClr val="4B649F"/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写作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DF8DBF2-E506-424E-974D-B17DD859AC76}"/>
                </a:ext>
              </a:extLst>
            </p:cNvPr>
            <p:cNvSpPr txBox="1"/>
            <p:nvPr/>
          </p:nvSpPr>
          <p:spPr>
            <a:xfrm>
              <a:off x="3390287" y="5731276"/>
              <a:ext cx="75527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</a:rPr>
                <a:t>写的好虽不能保证文章必中，但写的不好给人的印象肯定不好</a:t>
              </a:r>
              <a:endParaRPr lang="en-US" altLang="zh-CN" sz="2000" b="1" kern="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</a:rPr>
                <a:t>写作是学术科研的基础，学术写作非常非常重要，熟能生巧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学术写作助力网站 </a:t>
              </a: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http://www.phrasebank.manchester.ac.uk/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9923" y="1125951"/>
            <a:ext cx="2592595" cy="5264089"/>
            <a:chOff x="69923" y="921558"/>
            <a:chExt cx="2592595" cy="526408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23" y="995267"/>
              <a:ext cx="2538469" cy="177991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07" y="2775182"/>
              <a:ext cx="2350546" cy="166236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9923" y="921558"/>
              <a:ext cx="2592595" cy="5264089"/>
            </a:xfrm>
            <a:prstGeom prst="rect">
              <a:avLst/>
            </a:prstGeom>
            <a:noFill/>
            <a:ln w="38100"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962" y="4433165"/>
              <a:ext cx="2427875" cy="1714153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3223716" y="1958469"/>
            <a:ext cx="8905531" cy="3000803"/>
            <a:chOff x="155997" y="2062181"/>
            <a:chExt cx="6245839" cy="1399976"/>
          </a:xfrm>
        </p:grpSpPr>
        <p:sp>
          <p:nvSpPr>
            <p:cNvPr id="27" name="矩形 26"/>
            <p:cNvSpPr/>
            <p:nvPr/>
          </p:nvSpPr>
          <p:spPr>
            <a:xfrm>
              <a:off x="237530" y="2098422"/>
              <a:ext cx="6164306" cy="1335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个人经验：学术论文写作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学术写作需要长期的练习（写文章</a:t>
              </a:r>
              <a:r>
                <a:rPr lang="en-US" altLang="zh-CN" sz="2000" kern="0" dirty="0">
                  <a:latin typeface="微软雅黑" panose="020B0503020204020204" pitchFamily="34" charset="-122"/>
                </a:rPr>
                <a:t>/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博客）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中文或英文，主要是与学术相关的论文撰写，逻辑第一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写作固然重要，但是高质量论文主要还是取决于文章的创新程度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学术写作提高技巧</a:t>
              </a:r>
              <a:r>
                <a:rPr lang="en-US" altLang="zh-CN" sz="2000" kern="0" dirty="0">
                  <a:latin typeface="微软雅黑" panose="020B0503020204020204" pitchFamily="34" charset="-122"/>
                </a:rPr>
                <a:t>1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：从文章中学习，积累句法、词汇、常用语、俚语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学术写作提高技巧</a:t>
              </a:r>
              <a:r>
                <a:rPr lang="en-US" altLang="zh-CN" sz="2000" kern="0" dirty="0">
                  <a:latin typeface="微软雅黑" panose="020B0503020204020204" pitchFamily="34" charset="-122"/>
                </a:rPr>
                <a:t>2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：找师兄</a:t>
              </a:r>
              <a:r>
                <a:rPr lang="en-US" altLang="zh-CN" sz="2000" kern="0" dirty="0">
                  <a:latin typeface="微软雅黑" panose="020B0503020204020204" pitchFamily="34" charset="-122"/>
                </a:rPr>
                <a:t>/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同学帮忙修改论文，共同学习进步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学术写作提高技巧</a:t>
              </a:r>
              <a:r>
                <a:rPr lang="en-US" altLang="zh-CN" sz="2000" kern="0" dirty="0">
                  <a:latin typeface="微软雅黑" panose="020B0503020204020204" pitchFamily="34" charset="-122"/>
                </a:rPr>
                <a:t>3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：</a:t>
              </a:r>
              <a:r>
                <a:rPr lang="zh-CN" altLang="en-US" sz="2000" b="1" kern="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rPr>
                <a:t>找国内外导师帮忙修改论文，对照学习</a:t>
              </a:r>
              <a:endParaRPr lang="en-US" altLang="zh-CN" sz="2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学术写作提高技巧</a:t>
              </a:r>
              <a:r>
                <a:rPr lang="en-US" altLang="zh-CN" sz="2000" kern="0" dirty="0">
                  <a:latin typeface="微软雅黑" panose="020B0503020204020204" pitchFamily="34" charset="-122"/>
                </a:rPr>
                <a:t>4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：找国内论文润色机构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学术写作提高技巧</a:t>
              </a:r>
              <a:r>
                <a:rPr lang="en-US" altLang="zh-CN" sz="2000" kern="0" dirty="0">
                  <a:latin typeface="微软雅黑" panose="020B0503020204020204" pitchFamily="34" charset="-122"/>
                </a:rPr>
                <a:t>5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：</a:t>
              </a:r>
              <a:r>
                <a:rPr lang="zh-CN" altLang="en-US" sz="2000" b="1" kern="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rPr>
                <a:t>熟能生巧，写得多，肯定会慢慢提高</a:t>
              </a:r>
              <a:endParaRPr lang="en-US" altLang="zh-CN" sz="2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55997" y="2062181"/>
              <a:ext cx="5850359" cy="139997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716" y="5065441"/>
            <a:ext cx="5213265" cy="1620981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610600" y="5088533"/>
            <a:ext cx="3381852" cy="1569659"/>
            <a:chOff x="155997" y="2041882"/>
            <a:chExt cx="6733478" cy="2282907"/>
          </a:xfrm>
        </p:grpSpPr>
        <p:sp>
          <p:nvSpPr>
            <p:cNvPr id="31" name="矩形 30"/>
            <p:cNvSpPr/>
            <p:nvPr/>
          </p:nvSpPr>
          <p:spPr>
            <a:xfrm>
              <a:off x="340987" y="2041882"/>
              <a:ext cx="6548488" cy="22829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加拿大不列颠哥伦比亚大学的</a:t>
              </a:r>
              <a:r>
                <a:rPr lang="en-US" altLang="zh-CN" sz="2400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Julian Cheng</a:t>
              </a:r>
              <a:r>
                <a:rPr lang="zh-CN" altLang="en-US" sz="2400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教授暑假会来北邮主讲英文学术论文写作。</a:t>
              </a:r>
              <a:endParaRPr lang="en-US" altLang="zh-CN" sz="2400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55997" y="2062181"/>
              <a:ext cx="6690638" cy="2217624"/>
            </a:xfrm>
            <a:prstGeom prst="rect">
              <a:avLst/>
            </a:prstGeom>
            <a:noFill/>
            <a:ln w="38100">
              <a:solidFill>
                <a:srgbClr val="4B64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98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图片 1">
            <a:extLst>
              <a:ext uri="{FF2B5EF4-FFF2-40B4-BE49-F238E27FC236}">
                <a16:creationId xmlns:a16="http://schemas.microsoft.com/office/drawing/2014/main" id="{DAC94904-6E37-4E2B-8DB9-FB7022DB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90C3EB6-7EC4-4E19-93E3-7F3059C128FD}"/>
              </a:ext>
            </a:extLst>
          </p:cNvPr>
          <p:cNvCxnSpPr/>
          <p:nvPr/>
        </p:nvCxnSpPr>
        <p:spPr>
          <a:xfrm>
            <a:off x="0" y="8231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C04E4C15-1AB9-420C-A3A2-1BDD39133791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15" name="组合 14"/>
          <p:cNvGrpSpPr/>
          <p:nvPr/>
        </p:nvGrpSpPr>
        <p:grpSpPr>
          <a:xfrm>
            <a:off x="7911790" y="990229"/>
            <a:ext cx="3877403" cy="4006700"/>
            <a:chOff x="8116184" y="882651"/>
            <a:chExt cx="3877403" cy="3886200"/>
          </a:xfrm>
        </p:grpSpPr>
        <p:sp>
          <p:nvSpPr>
            <p:cNvPr id="13" name="矩形 12"/>
            <p:cNvSpPr/>
            <p:nvPr/>
          </p:nvSpPr>
          <p:spPr>
            <a:xfrm>
              <a:off x="8116184" y="882651"/>
              <a:ext cx="3877403" cy="3886200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206597" y="928993"/>
              <a:ext cx="3732782" cy="3818000"/>
              <a:chOff x="8210549" y="918955"/>
              <a:chExt cx="3732782" cy="3818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0549" y="918955"/>
                <a:ext cx="2399573" cy="2399573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461379" y="2165212"/>
                <a:ext cx="3725060" cy="1238844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0550" y="3348647"/>
                <a:ext cx="2399572" cy="1388308"/>
              </a:xfrm>
              <a:prstGeom prst="rect">
                <a:avLst/>
              </a:prstGeom>
            </p:spPr>
          </p:pic>
        </p:grpSp>
      </p:grpSp>
      <p:sp>
        <p:nvSpPr>
          <p:cNvPr id="24" name="文本框 2">
            <a:extLst>
              <a:ext uri="{FF2B5EF4-FFF2-40B4-BE49-F238E27FC236}">
                <a16:creationId xmlns:a16="http://schemas.microsoft.com/office/drawing/2014/main" id="{4B887B8B-296A-4BE0-A026-AC37AFC32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454183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</a:rPr>
              <a:t>合作交流</a:t>
            </a:r>
          </a:p>
        </p:txBody>
      </p:sp>
      <p:grpSp>
        <p:nvGrpSpPr>
          <p:cNvPr id="25" name="组合 11">
            <a:extLst>
              <a:ext uri="{FF2B5EF4-FFF2-40B4-BE49-F238E27FC236}">
                <a16:creationId xmlns:a16="http://schemas.microsoft.com/office/drawing/2014/main" id="{4AAE9FCB-30F6-4240-ABA5-B97E8DCDE2FF}"/>
              </a:ext>
            </a:extLst>
          </p:cNvPr>
          <p:cNvGrpSpPr>
            <a:grpSpLocks/>
          </p:cNvGrpSpPr>
          <p:nvPr/>
        </p:nvGrpSpPr>
        <p:grpSpPr bwMode="auto">
          <a:xfrm>
            <a:off x="240894" y="98056"/>
            <a:ext cx="656725" cy="657127"/>
            <a:chOff x="7366499" y="2234042"/>
            <a:chExt cx="1607262" cy="160726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0D2F7FA-DBB0-43EA-B90E-4C3502497DF8}"/>
                </a:ext>
              </a:extLst>
            </p:cNvPr>
            <p:cNvSpPr/>
            <p:nvPr/>
          </p:nvSpPr>
          <p:spPr>
            <a:xfrm>
              <a:off x="7366499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ED36031-23DE-4AE0-8C66-2282AD1CD612}"/>
                </a:ext>
              </a:extLst>
            </p:cNvPr>
            <p:cNvSpPr/>
            <p:nvPr/>
          </p:nvSpPr>
          <p:spPr>
            <a:xfrm>
              <a:off x="7475549" y="2344007"/>
              <a:ext cx="1389162" cy="13873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E2B185DA-9105-4FEB-8046-B8B3178E1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7760" y="2635303"/>
              <a:ext cx="804740" cy="804740"/>
            </a:xfrm>
            <a:custGeom>
              <a:avLst/>
              <a:gdLst>
                <a:gd name="T0" fmla="*/ 2147483646 w 3927"/>
                <a:gd name="T1" fmla="*/ 2147483646 h 3928"/>
                <a:gd name="T2" fmla="*/ 2147483646 w 3927"/>
                <a:gd name="T3" fmla="*/ 2147483646 h 3928"/>
                <a:gd name="T4" fmla="*/ 2147483646 w 3927"/>
                <a:gd name="T5" fmla="*/ 2147483646 h 3928"/>
                <a:gd name="T6" fmla="*/ 2147483646 w 3927"/>
                <a:gd name="T7" fmla="*/ 601932408 h 3928"/>
                <a:gd name="T8" fmla="*/ 2147483646 w 3927"/>
                <a:gd name="T9" fmla="*/ 541743265 h 3928"/>
                <a:gd name="T10" fmla="*/ 2147483646 w 3927"/>
                <a:gd name="T11" fmla="*/ 2147483646 h 3928"/>
                <a:gd name="T12" fmla="*/ 2147483646 w 3927"/>
                <a:gd name="T13" fmla="*/ 2147483646 h 3928"/>
                <a:gd name="T14" fmla="*/ 2147483646 w 3927"/>
                <a:gd name="T15" fmla="*/ 2147483646 h 3928"/>
                <a:gd name="T16" fmla="*/ 2147483646 w 3927"/>
                <a:gd name="T17" fmla="*/ 2147483646 h 3928"/>
                <a:gd name="T18" fmla="*/ 2147483646 w 3927"/>
                <a:gd name="T19" fmla="*/ 2147483646 h 3928"/>
                <a:gd name="T20" fmla="*/ 2147483646 w 3927"/>
                <a:gd name="T21" fmla="*/ 2147483646 h 3928"/>
                <a:gd name="T22" fmla="*/ 2147483646 w 3927"/>
                <a:gd name="T23" fmla="*/ 2147483646 h 3928"/>
                <a:gd name="T24" fmla="*/ 2147483646 w 3927"/>
                <a:gd name="T25" fmla="*/ 2147483646 h 3928"/>
                <a:gd name="T26" fmla="*/ 2147483646 w 3927"/>
                <a:gd name="T27" fmla="*/ 2147483646 h 3928"/>
                <a:gd name="T28" fmla="*/ 2147483646 w 3927"/>
                <a:gd name="T29" fmla="*/ 2147483646 h 3928"/>
                <a:gd name="T30" fmla="*/ 2147483646 w 3927"/>
                <a:gd name="T31" fmla="*/ 2147483646 h 3928"/>
                <a:gd name="T32" fmla="*/ 2147483646 w 3927"/>
                <a:gd name="T33" fmla="*/ 2147483646 h 3928"/>
                <a:gd name="T34" fmla="*/ 2147483646 w 3927"/>
                <a:gd name="T35" fmla="*/ 2147483646 h 3928"/>
                <a:gd name="T36" fmla="*/ 2147483646 w 3927"/>
                <a:gd name="T37" fmla="*/ 2147483646 h 3928"/>
                <a:gd name="T38" fmla="*/ 2147483646 w 3927"/>
                <a:gd name="T39" fmla="*/ 2147483646 h 3928"/>
                <a:gd name="T40" fmla="*/ 2147483646 w 3927"/>
                <a:gd name="T41" fmla="*/ 2147483646 h 3928"/>
                <a:gd name="T42" fmla="*/ 2147483646 w 3927"/>
                <a:gd name="T43" fmla="*/ 2147483646 h 3928"/>
                <a:gd name="T44" fmla="*/ 2147483646 w 3927"/>
                <a:gd name="T45" fmla="*/ 2147483646 h 3928"/>
                <a:gd name="T46" fmla="*/ 2147483646 w 3927"/>
                <a:gd name="T47" fmla="*/ 2147483646 h 3928"/>
                <a:gd name="T48" fmla="*/ 2147483646 w 3927"/>
                <a:gd name="T49" fmla="*/ 2147483646 h 3928"/>
                <a:gd name="T50" fmla="*/ 2147483646 w 3927"/>
                <a:gd name="T51" fmla="*/ 2147483646 h 3928"/>
                <a:gd name="T52" fmla="*/ 2147483646 w 3927"/>
                <a:gd name="T53" fmla="*/ 2147483646 h 3928"/>
                <a:gd name="T54" fmla="*/ 0 w 3927"/>
                <a:gd name="T55" fmla="*/ 2147483646 h 3928"/>
                <a:gd name="T56" fmla="*/ 0 w 3927"/>
                <a:gd name="T57" fmla="*/ 2147483646 h 3928"/>
                <a:gd name="T58" fmla="*/ 2147483646 w 3927"/>
                <a:gd name="T59" fmla="*/ 885710611 h 3928"/>
                <a:gd name="T60" fmla="*/ 2147483646 w 3927"/>
                <a:gd name="T61" fmla="*/ 885710611 h 3928"/>
                <a:gd name="T62" fmla="*/ 2147483646 w 3927"/>
                <a:gd name="T63" fmla="*/ 2147483646 h 3928"/>
                <a:gd name="T64" fmla="*/ 2147483646 w 3927"/>
                <a:gd name="T65" fmla="*/ 2147483646 h 39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927" h="3928">
                  <a:moveTo>
                    <a:pt x="3857" y="672"/>
                  </a:moveTo>
                  <a:cubicBezTo>
                    <a:pt x="3675" y="852"/>
                    <a:pt x="3675" y="852"/>
                    <a:pt x="3675" y="852"/>
                  </a:cubicBezTo>
                  <a:cubicBezTo>
                    <a:pt x="3070" y="251"/>
                    <a:pt x="3070" y="251"/>
                    <a:pt x="3070" y="251"/>
                  </a:cubicBezTo>
                  <a:cubicBezTo>
                    <a:pt x="3252" y="70"/>
                    <a:pt x="3252" y="70"/>
                    <a:pt x="3252" y="70"/>
                  </a:cubicBezTo>
                  <a:cubicBezTo>
                    <a:pt x="3319" y="4"/>
                    <a:pt x="3424" y="0"/>
                    <a:pt x="3486" y="63"/>
                  </a:cubicBezTo>
                  <a:cubicBezTo>
                    <a:pt x="3864" y="438"/>
                    <a:pt x="3864" y="438"/>
                    <a:pt x="3864" y="438"/>
                  </a:cubicBezTo>
                  <a:cubicBezTo>
                    <a:pt x="3927" y="501"/>
                    <a:pt x="3924" y="605"/>
                    <a:pt x="3857" y="672"/>
                  </a:cubicBezTo>
                  <a:close/>
                  <a:moveTo>
                    <a:pt x="2252" y="2267"/>
                  </a:moveTo>
                  <a:cubicBezTo>
                    <a:pt x="1647" y="1665"/>
                    <a:pt x="1647" y="1665"/>
                    <a:pt x="1647" y="1665"/>
                  </a:cubicBezTo>
                  <a:cubicBezTo>
                    <a:pt x="2978" y="342"/>
                    <a:pt x="2978" y="342"/>
                    <a:pt x="2978" y="342"/>
                  </a:cubicBezTo>
                  <a:cubicBezTo>
                    <a:pt x="3583" y="944"/>
                    <a:pt x="3583" y="944"/>
                    <a:pt x="3583" y="944"/>
                  </a:cubicBezTo>
                  <a:lnTo>
                    <a:pt x="2252" y="2267"/>
                  </a:lnTo>
                  <a:close/>
                  <a:moveTo>
                    <a:pt x="2168" y="2350"/>
                  </a:moveTo>
                  <a:cubicBezTo>
                    <a:pt x="1321" y="2591"/>
                    <a:pt x="1321" y="2591"/>
                    <a:pt x="1321" y="2591"/>
                  </a:cubicBezTo>
                  <a:cubicBezTo>
                    <a:pt x="1563" y="1749"/>
                    <a:pt x="1563" y="1749"/>
                    <a:pt x="1563" y="1749"/>
                  </a:cubicBezTo>
                  <a:lnTo>
                    <a:pt x="2168" y="2350"/>
                  </a:lnTo>
                  <a:close/>
                  <a:moveTo>
                    <a:pt x="770" y="495"/>
                  </a:moveTo>
                  <a:cubicBezTo>
                    <a:pt x="561" y="495"/>
                    <a:pt x="392" y="665"/>
                    <a:pt x="392" y="874"/>
                  </a:cubicBezTo>
                  <a:cubicBezTo>
                    <a:pt x="392" y="3158"/>
                    <a:pt x="392" y="3158"/>
                    <a:pt x="392" y="3158"/>
                  </a:cubicBezTo>
                  <a:cubicBezTo>
                    <a:pt x="392" y="3367"/>
                    <a:pt x="561" y="3536"/>
                    <a:pt x="770" y="3536"/>
                  </a:cubicBezTo>
                  <a:cubicBezTo>
                    <a:pt x="3055" y="3536"/>
                    <a:pt x="3055" y="3536"/>
                    <a:pt x="3055" y="3536"/>
                  </a:cubicBezTo>
                  <a:cubicBezTo>
                    <a:pt x="3264" y="3536"/>
                    <a:pt x="3433" y="3367"/>
                    <a:pt x="3433" y="3158"/>
                  </a:cubicBezTo>
                  <a:cubicBezTo>
                    <a:pt x="3433" y="1657"/>
                    <a:pt x="3433" y="1657"/>
                    <a:pt x="3433" y="1657"/>
                  </a:cubicBezTo>
                  <a:cubicBezTo>
                    <a:pt x="3824" y="1278"/>
                    <a:pt x="3824" y="1278"/>
                    <a:pt x="3824" y="1278"/>
                  </a:cubicBezTo>
                  <a:cubicBezTo>
                    <a:pt x="3824" y="3297"/>
                    <a:pt x="3824" y="3297"/>
                    <a:pt x="3824" y="3297"/>
                  </a:cubicBezTo>
                  <a:cubicBezTo>
                    <a:pt x="3824" y="3645"/>
                    <a:pt x="3529" y="3928"/>
                    <a:pt x="3181" y="3928"/>
                  </a:cubicBezTo>
                  <a:cubicBezTo>
                    <a:pt x="631" y="3928"/>
                    <a:pt x="631" y="3928"/>
                    <a:pt x="631" y="3928"/>
                  </a:cubicBezTo>
                  <a:cubicBezTo>
                    <a:pt x="283" y="3928"/>
                    <a:pt x="0" y="3645"/>
                    <a:pt x="0" y="3297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425"/>
                    <a:pt x="283" y="103"/>
                    <a:pt x="631" y="103"/>
                  </a:cubicBezTo>
                  <a:cubicBezTo>
                    <a:pt x="2650" y="103"/>
                    <a:pt x="2650" y="103"/>
                    <a:pt x="2650" y="103"/>
                  </a:cubicBezTo>
                  <a:cubicBezTo>
                    <a:pt x="2271" y="495"/>
                    <a:pt x="2271" y="495"/>
                    <a:pt x="2271" y="495"/>
                  </a:cubicBezTo>
                  <a:lnTo>
                    <a:pt x="770" y="495"/>
                  </a:ln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285452" y="1510367"/>
            <a:ext cx="7440110" cy="3239134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38103" y="918955"/>
            <a:ext cx="7716673" cy="461666"/>
            <a:chOff x="340987" y="2041882"/>
            <a:chExt cx="6548488" cy="1235909"/>
          </a:xfrm>
        </p:grpSpPr>
        <p:sp>
          <p:nvSpPr>
            <p:cNvPr id="33" name="矩形 32"/>
            <p:cNvSpPr/>
            <p:nvPr/>
          </p:nvSpPr>
          <p:spPr>
            <a:xfrm>
              <a:off x="340987" y="2041882"/>
              <a:ext cx="6548488" cy="1235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合作可以提高文章的质量，交流可以碰撞思维的火花。</a:t>
              </a:r>
              <a:endParaRPr lang="en-US" altLang="zh-CN" sz="2400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95335" y="2062185"/>
              <a:ext cx="6142668" cy="1215606"/>
            </a:xfrm>
            <a:prstGeom prst="rect">
              <a:avLst/>
            </a:prstGeom>
            <a:noFill/>
            <a:ln w="38100">
              <a:solidFill>
                <a:srgbClr val="4B64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9874" name="Picture 2" descr="Telecom Review - MTN and BICS extend one more time their coop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08" y="5171745"/>
            <a:ext cx="2766790" cy="138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本框 41"/>
          <p:cNvSpPr txBox="1"/>
          <p:nvPr/>
        </p:nvSpPr>
        <p:spPr>
          <a:xfrm>
            <a:off x="361817" y="1578302"/>
            <a:ext cx="71787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校内交流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实验室内同学之间交流观点、组会，分享自己的想法，碰撞思维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实验室内同学之间一起讨论问题，以别人的长处弥补自己的不足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和别的实验室同学交流，分享科研中的经验、痛苦与喜悦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积极参加学校组织的讲座，主动发言，表达观点，利用邮件建立联系，以后可以继续在相关的问题上进行探讨以及论文上的合作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校外交流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参加国际学术会议，主动和相关领域的同行交流，碰撞思维，觉得合适的还可以后续继续联系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参加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CSC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联合培养项目，找个合适自己的导师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平时读论文，可以发邮件联系作者，建立学术上的交流与后续合作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03383" y="4860038"/>
            <a:ext cx="7716673" cy="461666"/>
            <a:chOff x="340987" y="2041882"/>
            <a:chExt cx="6548488" cy="1235909"/>
          </a:xfrm>
        </p:grpSpPr>
        <p:sp>
          <p:nvSpPr>
            <p:cNvPr id="44" name="矩形 43"/>
            <p:cNvSpPr/>
            <p:nvPr/>
          </p:nvSpPr>
          <p:spPr>
            <a:xfrm>
              <a:off x="340987" y="2041882"/>
              <a:ext cx="6548488" cy="1235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以别人的长处弥补自己的不足，提高自己科研的能力。</a:t>
              </a:r>
              <a:endParaRPr lang="en-US" altLang="zh-CN" sz="2400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95335" y="2062185"/>
              <a:ext cx="6142668" cy="1215606"/>
            </a:xfrm>
            <a:prstGeom prst="rect">
              <a:avLst/>
            </a:prstGeom>
            <a:noFill/>
            <a:ln w="38100">
              <a:solidFill>
                <a:srgbClr val="4B64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03383" y="5478327"/>
            <a:ext cx="7716673" cy="461666"/>
            <a:chOff x="340987" y="2041882"/>
            <a:chExt cx="6548488" cy="1235909"/>
          </a:xfrm>
        </p:grpSpPr>
        <p:sp>
          <p:nvSpPr>
            <p:cNvPr id="47" name="矩形 46"/>
            <p:cNvSpPr/>
            <p:nvPr/>
          </p:nvSpPr>
          <p:spPr>
            <a:xfrm>
              <a:off x="340987" y="2041882"/>
              <a:ext cx="6548488" cy="1235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寻求科研与论文上的合作需要自己主动一些积极一些。</a:t>
              </a:r>
              <a:endParaRPr lang="en-US" altLang="zh-CN" sz="2400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95335" y="2062185"/>
              <a:ext cx="6142668" cy="1215606"/>
            </a:xfrm>
            <a:prstGeom prst="rect">
              <a:avLst/>
            </a:prstGeom>
            <a:noFill/>
            <a:ln w="38100">
              <a:solidFill>
                <a:srgbClr val="4B64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07525" y="6136787"/>
            <a:ext cx="8137227" cy="461666"/>
            <a:chOff x="345552" y="2041882"/>
            <a:chExt cx="6905377" cy="1235909"/>
          </a:xfrm>
        </p:grpSpPr>
        <p:sp>
          <p:nvSpPr>
            <p:cNvPr id="50" name="矩形 49"/>
            <p:cNvSpPr/>
            <p:nvPr/>
          </p:nvSpPr>
          <p:spPr>
            <a:xfrm>
              <a:off x="345552" y="2041882"/>
              <a:ext cx="6905377" cy="1235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通过交流与合作逐步建立自己的科研社交圈子，共同进步。</a:t>
              </a:r>
              <a:endParaRPr lang="en-US" altLang="zh-CN" sz="2400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95335" y="2062185"/>
              <a:ext cx="6691270" cy="1215606"/>
            </a:xfrm>
            <a:prstGeom prst="rect">
              <a:avLst/>
            </a:prstGeom>
            <a:noFill/>
            <a:ln w="38100">
              <a:solidFill>
                <a:srgbClr val="4B64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1302183" y="66117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50178" name="图片 6">
            <a:extLst>
              <a:ext uri="{FF2B5EF4-FFF2-40B4-BE49-F238E27FC236}">
                <a16:creationId xmlns:a16="http://schemas.microsoft.com/office/drawing/2014/main" id="{893DCAE7-43F9-4168-801D-F529892C3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任意多边形 47">
            <a:extLst>
              <a:ext uri="{FF2B5EF4-FFF2-40B4-BE49-F238E27FC236}">
                <a16:creationId xmlns:a16="http://schemas.microsoft.com/office/drawing/2014/main" id="{6E7CBC8A-2D16-492C-85C7-2B4F5C024938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4C149AC-5796-4317-AA17-843A37908875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50182" name="文本框 62">
            <a:extLst>
              <a:ext uri="{FF2B5EF4-FFF2-40B4-BE49-F238E27FC236}">
                <a16:creationId xmlns:a16="http://schemas.microsoft.com/office/drawing/2014/main" id="{05B38BAA-90AB-43CE-9EE2-AB2A32E8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096" y="2805789"/>
            <a:ext cx="949490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4B649F"/>
                </a:solidFill>
              </a:rPr>
              <a:t>让我们今后共同努力向前</a:t>
            </a:r>
          </a:p>
        </p:txBody>
      </p:sp>
      <p:sp>
        <p:nvSpPr>
          <p:cNvPr id="50187" name="文本框 1066">
            <a:extLst>
              <a:ext uri="{FF2B5EF4-FFF2-40B4-BE49-F238E27FC236}">
                <a16:creationId xmlns:a16="http://schemas.microsoft.com/office/drawing/2014/main" id="{525425A4-09DB-476A-A57B-C7E3AEE3F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888" y="598488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北京邮电大学</a:t>
            </a:r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9D9D3A56-E346-44CD-91D3-535460ADF282}"/>
              </a:ext>
            </a:extLst>
          </p:cNvPr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8206E572-D842-456B-AF95-EDEB852CC945}"/>
              </a:ext>
            </a:extLst>
          </p:cNvPr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5742DE4-5729-4552-81CC-8EDD37E49F90}"/>
              </a:ext>
            </a:extLst>
          </p:cNvPr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09B66E8D-9486-4066-A8D3-4282D5687BEF}"/>
              </a:ext>
            </a:extLst>
          </p:cNvPr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BB28D89C-FFCA-4988-A90B-775B76204155}"/>
              </a:ext>
            </a:extLst>
          </p:cNvPr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saturation sat="400000"/>
                    </a14:imgEffect>
                    <a14:imgEffect>
                      <a14:brightnessContrast bright="-40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97" y="275184"/>
            <a:ext cx="1286938" cy="1286938"/>
          </a:xfrm>
          <a:prstGeom prst="rect">
            <a:avLst/>
          </a:prstGeom>
        </p:spPr>
      </p:pic>
      <p:grpSp>
        <p:nvGrpSpPr>
          <p:cNvPr id="18" name="组合 1026">
            <a:extLst>
              <a:ext uri="{FF2B5EF4-FFF2-40B4-BE49-F238E27FC236}">
                <a16:creationId xmlns:a16="http://schemas.microsoft.com/office/drawing/2014/main" id="{712A554A-7D16-4898-96E8-0F8C796F052E}"/>
              </a:ext>
            </a:extLst>
          </p:cNvPr>
          <p:cNvGrpSpPr>
            <a:grpSpLocks/>
          </p:cNvGrpSpPr>
          <p:nvPr/>
        </p:nvGrpSpPr>
        <p:grpSpPr bwMode="auto">
          <a:xfrm>
            <a:off x="8169750" y="3979585"/>
            <a:ext cx="315913" cy="317500"/>
            <a:chOff x="2724480" y="3856218"/>
            <a:chExt cx="317004" cy="31700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4DA71F5-1759-4760-A88B-2BAF9B111C00}"/>
                </a:ext>
              </a:extLst>
            </p:cNvPr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0" name="KSO_Shape">
              <a:extLst>
                <a:ext uri="{FF2B5EF4-FFF2-40B4-BE49-F238E27FC236}">
                  <a16:creationId xmlns:a16="http://schemas.microsoft.com/office/drawing/2014/main" id="{B1530B21-583B-4794-B3BC-7B90D9CF030D}"/>
                </a:ext>
              </a:extLst>
            </p:cNvPr>
            <p:cNvSpPr/>
            <p:nvPr/>
          </p:nvSpPr>
          <p:spPr bwMode="auto">
            <a:xfrm>
              <a:off x="2799351" y="3908524"/>
              <a:ext cx="167263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21" name="文本框 1027">
            <a:extLst>
              <a:ext uri="{FF2B5EF4-FFF2-40B4-BE49-F238E27FC236}">
                <a16:creationId xmlns:a16="http://schemas.microsoft.com/office/drawing/2014/main" id="{B1A05911-7286-4668-90FB-C267428B6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663" y="3927198"/>
            <a:ext cx="20489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分享人：欧阳崇峻</a:t>
            </a:r>
          </a:p>
        </p:txBody>
      </p:sp>
      <p:sp>
        <p:nvSpPr>
          <p:cNvPr id="2" name="矩形 1"/>
          <p:cNvSpPr/>
          <p:nvPr/>
        </p:nvSpPr>
        <p:spPr>
          <a:xfrm>
            <a:off x="5292442" y="3710583"/>
            <a:ext cx="1933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ladimir Script" panose="03050402040407070305" pitchFamily="66" charset="0"/>
              </a:rPr>
              <a:t>Thanks</a:t>
            </a:r>
            <a:endParaRPr lang="zh-CN" altLang="en-US" sz="54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ladimir Script" panose="03050402040407070305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A6C3BD0A-F3B6-49A8-AAD9-DBA406F56054}"/>
              </a:ext>
            </a:extLst>
          </p:cNvPr>
          <p:cNvSpPr/>
          <p:nvPr/>
        </p:nvSpPr>
        <p:spPr>
          <a:xfrm rot="5400000">
            <a:off x="2009775" y="-1552575"/>
            <a:ext cx="914400" cy="4933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F984B8-F17D-495E-AC49-4AF19A960F0B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9701" name="文本框 11">
            <a:extLst>
              <a:ext uri="{FF2B5EF4-FFF2-40B4-BE49-F238E27FC236}">
                <a16:creationId xmlns:a16="http://schemas.microsoft.com/office/drawing/2014/main" id="{B6E03719-7663-4696-925B-E1EB1342C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5135" y="433585"/>
            <a:ext cx="14157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概要</a:t>
            </a:r>
          </a:p>
        </p:txBody>
      </p:sp>
      <p:pic>
        <p:nvPicPr>
          <p:cNvPr id="29702" name="图片 12">
            <a:extLst>
              <a:ext uri="{FF2B5EF4-FFF2-40B4-BE49-F238E27FC236}">
                <a16:creationId xmlns:a16="http://schemas.microsoft.com/office/drawing/2014/main" id="{1C1A1D52-CE6A-46DD-A310-170865F7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3" name="组合 49">
            <a:extLst>
              <a:ext uri="{FF2B5EF4-FFF2-40B4-BE49-F238E27FC236}">
                <a16:creationId xmlns:a16="http://schemas.microsoft.com/office/drawing/2014/main" id="{8E83ABF6-A5A2-41D3-89A3-7828C95EE046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1947863"/>
            <a:ext cx="1419225" cy="1854200"/>
            <a:chOff x="1265268" y="2101178"/>
            <a:chExt cx="1418480" cy="1853011"/>
          </a:xfrm>
        </p:grpSpPr>
        <p:grpSp>
          <p:nvGrpSpPr>
            <p:cNvPr id="29726" name="组合 34">
              <a:extLst>
                <a:ext uri="{FF2B5EF4-FFF2-40B4-BE49-F238E27FC236}">
                  <a16:creationId xmlns:a16="http://schemas.microsoft.com/office/drawing/2014/main" id="{7BCB5A0E-C59C-44AA-99DD-F7AA98ABA3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5268" y="2101178"/>
              <a:ext cx="1277954" cy="1277954"/>
              <a:chOff x="1131485" y="2234042"/>
              <a:chExt cx="1607262" cy="160726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094A597-B331-43A3-BCB8-9BC56CCFD4ED}"/>
                  </a:ext>
                </a:extLst>
              </p:cNvPr>
              <p:cNvSpPr/>
              <p:nvPr/>
            </p:nvSpPr>
            <p:spPr>
              <a:xfrm>
                <a:off x="1131485" y="2234042"/>
                <a:ext cx="1606398" cy="1608206"/>
              </a:xfrm>
              <a:prstGeom prst="ellipse">
                <a:avLst/>
              </a:prstGeom>
              <a:solidFill>
                <a:srgbClr val="4B649F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CBAFA34-99BF-4C2F-9E07-0B0D87BC7746}"/>
                  </a:ext>
                </a:extLst>
              </p:cNvPr>
              <p:cNvSpPr/>
              <p:nvPr/>
            </p:nvSpPr>
            <p:spPr>
              <a:xfrm>
                <a:off x="1241240" y="2343782"/>
                <a:ext cx="1386889" cy="13887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29730" name="KSO_Shape">
                <a:extLst>
                  <a:ext uri="{FF2B5EF4-FFF2-40B4-BE49-F238E27FC236}">
                    <a16:creationId xmlns:a16="http://schemas.microsoft.com/office/drawing/2014/main" id="{E615F243-F652-44A5-891C-5EAA7EE35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0150" y="2597150"/>
                <a:ext cx="909932" cy="881046"/>
              </a:xfrm>
              <a:custGeom>
                <a:avLst/>
                <a:gdLst>
                  <a:gd name="T0" fmla="*/ 8644 w 8965002"/>
                  <a:gd name="T1" fmla="*/ 3777 h 8673857"/>
                  <a:gd name="T2" fmla="*/ 8892 w 8965002"/>
                  <a:gd name="T3" fmla="*/ 3777 h 8673857"/>
                  <a:gd name="T4" fmla="*/ 9300 w 8965002"/>
                  <a:gd name="T5" fmla="*/ 4552 h 8673857"/>
                  <a:gd name="T6" fmla="*/ 7282 w 8965002"/>
                  <a:gd name="T7" fmla="*/ 7598 h 8673857"/>
                  <a:gd name="T8" fmla="*/ 6806 w 8965002"/>
                  <a:gd name="T9" fmla="*/ 7834 h 8673857"/>
                  <a:gd name="T10" fmla="*/ 5621 w 8965002"/>
                  <a:gd name="T11" fmla="*/ 7834 h 8673857"/>
                  <a:gd name="T12" fmla="*/ 5621 w 8965002"/>
                  <a:gd name="T13" fmla="*/ 8794 h 8673857"/>
                  <a:gd name="T14" fmla="*/ 5463 w 8965002"/>
                  <a:gd name="T15" fmla="*/ 9054 h 8673857"/>
                  <a:gd name="T16" fmla="*/ 5318 w 8965002"/>
                  <a:gd name="T17" fmla="*/ 9089 h 8673857"/>
                  <a:gd name="T18" fmla="*/ 5134 w 8965002"/>
                  <a:gd name="T19" fmla="*/ 9034 h 8673857"/>
                  <a:gd name="T20" fmla="*/ 4211 w 8965002"/>
                  <a:gd name="T21" fmla="*/ 8408 h 8673857"/>
                  <a:gd name="T22" fmla="*/ 3308 w 8965002"/>
                  <a:gd name="T23" fmla="*/ 9034 h 8673857"/>
                  <a:gd name="T24" fmla="*/ 2978 w 8965002"/>
                  <a:gd name="T25" fmla="*/ 9054 h 8673857"/>
                  <a:gd name="T26" fmla="*/ 2809 w 8965002"/>
                  <a:gd name="T27" fmla="*/ 8794 h 8673857"/>
                  <a:gd name="T28" fmla="*/ 2809 w 8965002"/>
                  <a:gd name="T29" fmla="*/ 6394 h 8673857"/>
                  <a:gd name="T30" fmla="*/ 3316 w 8965002"/>
                  <a:gd name="T31" fmla="*/ 5378 h 8673857"/>
                  <a:gd name="T32" fmla="*/ 3477 w 8965002"/>
                  <a:gd name="T33" fmla="*/ 5335 h 8673857"/>
                  <a:gd name="T34" fmla="*/ 5950 w 8965002"/>
                  <a:gd name="T35" fmla="*/ 5335 h 8673857"/>
                  <a:gd name="T36" fmla="*/ 5613 w 8965002"/>
                  <a:gd name="T37" fmla="*/ 6582 h 8673857"/>
                  <a:gd name="T38" fmla="*/ 6512 w 8965002"/>
                  <a:gd name="T39" fmla="*/ 6582 h 8673857"/>
                  <a:gd name="T40" fmla="*/ 8644 w 8965002"/>
                  <a:gd name="T41" fmla="*/ 3777 h 8673857"/>
                  <a:gd name="T42" fmla="*/ 6389 w 8965002"/>
                  <a:gd name="T43" fmla="*/ 0 h 8673857"/>
                  <a:gd name="T44" fmla="*/ 8573 w 8965002"/>
                  <a:gd name="T45" fmla="*/ 144 h 8673857"/>
                  <a:gd name="T46" fmla="*/ 8969 w 8965002"/>
                  <a:gd name="T47" fmla="*/ 927 h 8673857"/>
                  <a:gd name="T48" fmla="*/ 6492 w 8965002"/>
                  <a:gd name="T49" fmla="*/ 4165 h 8673857"/>
                  <a:gd name="T50" fmla="*/ 6044 w 8965002"/>
                  <a:gd name="T51" fmla="*/ 4378 h 8673857"/>
                  <a:gd name="T52" fmla="*/ 2310 w 8965002"/>
                  <a:gd name="T53" fmla="*/ 4378 h 8673857"/>
                  <a:gd name="T54" fmla="*/ 1203 w 8965002"/>
                  <a:gd name="T55" fmla="*/ 5739 h 8673857"/>
                  <a:gd name="T56" fmla="*/ 1882 w 8965002"/>
                  <a:gd name="T57" fmla="*/ 6522 h 8673857"/>
                  <a:gd name="T58" fmla="*/ 2180 w 8965002"/>
                  <a:gd name="T59" fmla="*/ 6581 h 8673857"/>
                  <a:gd name="T60" fmla="*/ 2180 w 8965002"/>
                  <a:gd name="T61" fmla="*/ 7833 h 8673857"/>
                  <a:gd name="T62" fmla="*/ 56 w 8965002"/>
                  <a:gd name="T63" fmla="*/ 5995 h 8673857"/>
                  <a:gd name="T64" fmla="*/ 68 w 8965002"/>
                  <a:gd name="T65" fmla="*/ 4956 h 8673857"/>
                  <a:gd name="T66" fmla="*/ 2840 w 8965002"/>
                  <a:gd name="T67" fmla="*/ 703 h 8673857"/>
                  <a:gd name="T68" fmla="*/ 3676 w 8965002"/>
                  <a:gd name="T69" fmla="*/ 239 h 8673857"/>
                  <a:gd name="T70" fmla="*/ 6389 w 8965002"/>
                  <a:gd name="T71" fmla="*/ 0 h 867385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8965002" h="8673857">
                    <a:moveTo>
                      <a:pt x="8267042" y="3603669"/>
                    </a:moveTo>
                    <a:cubicBezTo>
                      <a:pt x="8267042" y="3603669"/>
                      <a:pt x="8267042" y="3603669"/>
                      <a:pt x="8503636" y="3603669"/>
                    </a:cubicBezTo>
                    <a:cubicBezTo>
                      <a:pt x="8770275" y="3603669"/>
                      <a:pt x="9115779" y="3885289"/>
                      <a:pt x="8894206" y="4343392"/>
                    </a:cubicBezTo>
                    <a:cubicBezTo>
                      <a:pt x="8894206" y="4343392"/>
                      <a:pt x="8894206" y="4343392"/>
                      <a:pt x="6963891" y="7249712"/>
                    </a:cubicBezTo>
                    <a:cubicBezTo>
                      <a:pt x="6817428" y="7463743"/>
                      <a:pt x="6610877" y="7475008"/>
                      <a:pt x="6509479" y="7475008"/>
                    </a:cubicBezTo>
                    <a:cubicBezTo>
                      <a:pt x="6509479" y="7475008"/>
                      <a:pt x="6509479" y="7475008"/>
                      <a:pt x="5375325" y="7475008"/>
                    </a:cubicBezTo>
                    <a:cubicBezTo>
                      <a:pt x="5375325" y="7475008"/>
                      <a:pt x="5375325" y="7475008"/>
                      <a:pt x="5375325" y="8391212"/>
                    </a:cubicBezTo>
                    <a:cubicBezTo>
                      <a:pt x="5375325" y="8503860"/>
                      <a:pt x="5326504" y="8586469"/>
                      <a:pt x="5225106" y="8639038"/>
                    </a:cubicBezTo>
                    <a:cubicBezTo>
                      <a:pt x="5180040" y="8661567"/>
                      <a:pt x="5131219" y="8672833"/>
                      <a:pt x="5086153" y="8672833"/>
                    </a:cubicBezTo>
                    <a:cubicBezTo>
                      <a:pt x="5026066" y="8672833"/>
                      <a:pt x="4962223" y="8654057"/>
                      <a:pt x="4909646" y="8620263"/>
                    </a:cubicBezTo>
                    <a:cubicBezTo>
                      <a:pt x="4909646" y="8620263"/>
                      <a:pt x="4909646" y="8620263"/>
                      <a:pt x="4027109" y="8023229"/>
                    </a:cubicBezTo>
                    <a:cubicBezTo>
                      <a:pt x="4027109" y="8023229"/>
                      <a:pt x="4027109" y="8023229"/>
                      <a:pt x="3163349" y="8620263"/>
                    </a:cubicBezTo>
                    <a:cubicBezTo>
                      <a:pt x="3069463" y="8684097"/>
                      <a:pt x="2949287" y="8691607"/>
                      <a:pt x="2847889" y="8639038"/>
                    </a:cubicBezTo>
                    <a:cubicBezTo>
                      <a:pt x="2750247" y="8586469"/>
                      <a:pt x="2686404" y="8503860"/>
                      <a:pt x="2686404" y="8391212"/>
                    </a:cubicBezTo>
                    <a:cubicBezTo>
                      <a:pt x="2686404" y="8391212"/>
                      <a:pt x="2686404" y="8391212"/>
                      <a:pt x="2686404" y="6100701"/>
                    </a:cubicBezTo>
                    <a:cubicBezTo>
                      <a:pt x="2686404" y="5559991"/>
                      <a:pt x="2990598" y="5237066"/>
                      <a:pt x="3170860" y="5131928"/>
                    </a:cubicBezTo>
                    <a:cubicBezTo>
                      <a:pt x="3215926" y="5105644"/>
                      <a:pt x="3268503" y="5090624"/>
                      <a:pt x="3324835" y="5090624"/>
                    </a:cubicBezTo>
                    <a:cubicBezTo>
                      <a:pt x="3324835" y="5090624"/>
                      <a:pt x="3324835" y="5090624"/>
                      <a:pt x="5690785" y="5090624"/>
                    </a:cubicBezTo>
                    <a:cubicBezTo>
                      <a:pt x="5371570" y="5406038"/>
                      <a:pt x="5367814" y="5980543"/>
                      <a:pt x="5367814" y="6280938"/>
                    </a:cubicBezTo>
                    <a:cubicBezTo>
                      <a:pt x="5367814" y="6280938"/>
                      <a:pt x="5367814" y="6280938"/>
                      <a:pt x="6227818" y="6280938"/>
                    </a:cubicBezTo>
                    <a:cubicBezTo>
                      <a:pt x="6227818" y="6280938"/>
                      <a:pt x="6227818" y="6280938"/>
                      <a:pt x="8267042" y="3603669"/>
                    </a:cubicBezTo>
                    <a:close/>
                    <a:moveTo>
                      <a:pt x="6109875" y="128"/>
                    </a:moveTo>
                    <a:cubicBezTo>
                      <a:pt x="6829153" y="-2490"/>
                      <a:pt x="7579192" y="34821"/>
                      <a:pt x="8198796" y="137601"/>
                    </a:cubicBezTo>
                    <a:cubicBezTo>
                      <a:pt x="8705745" y="220201"/>
                      <a:pt x="8739542" y="678257"/>
                      <a:pt x="8578069" y="884757"/>
                    </a:cubicBezTo>
                    <a:cubicBezTo>
                      <a:pt x="8578069" y="884757"/>
                      <a:pt x="6234838" y="3955980"/>
                      <a:pt x="6208552" y="3974753"/>
                    </a:cubicBezTo>
                    <a:cubicBezTo>
                      <a:pt x="6107162" y="4098653"/>
                      <a:pt x="5953199" y="4177498"/>
                      <a:pt x="5780461" y="4177498"/>
                    </a:cubicBezTo>
                    <a:cubicBezTo>
                      <a:pt x="5780461" y="4177498"/>
                      <a:pt x="5780461" y="4177498"/>
                      <a:pt x="2209285" y="4177498"/>
                    </a:cubicBezTo>
                    <a:cubicBezTo>
                      <a:pt x="1818747" y="4177498"/>
                      <a:pt x="970076" y="4545444"/>
                      <a:pt x="1150325" y="5476573"/>
                    </a:cubicBezTo>
                    <a:cubicBezTo>
                      <a:pt x="1217918" y="5825746"/>
                      <a:pt x="1465760" y="6103583"/>
                      <a:pt x="1799971" y="6223729"/>
                    </a:cubicBezTo>
                    <a:cubicBezTo>
                      <a:pt x="1875075" y="6253765"/>
                      <a:pt x="2002751" y="6268783"/>
                      <a:pt x="2085365" y="6280047"/>
                    </a:cubicBezTo>
                    <a:cubicBezTo>
                      <a:pt x="2085365" y="6280047"/>
                      <a:pt x="2085365" y="6280047"/>
                      <a:pt x="2085365" y="7473994"/>
                    </a:cubicBezTo>
                    <a:cubicBezTo>
                      <a:pt x="1582171" y="7440203"/>
                      <a:pt x="335451" y="7004675"/>
                      <a:pt x="53813" y="5720619"/>
                    </a:cubicBezTo>
                    <a:cubicBezTo>
                      <a:pt x="-25046" y="5397728"/>
                      <a:pt x="-13780" y="5056063"/>
                      <a:pt x="65078" y="4729417"/>
                    </a:cubicBezTo>
                    <a:cubicBezTo>
                      <a:pt x="282879" y="3283915"/>
                      <a:pt x="2351982" y="944830"/>
                      <a:pt x="2716235" y="670748"/>
                    </a:cubicBezTo>
                    <a:cubicBezTo>
                      <a:pt x="2960321" y="471756"/>
                      <a:pt x="3234449" y="310311"/>
                      <a:pt x="3516088" y="227711"/>
                    </a:cubicBezTo>
                    <a:cubicBezTo>
                      <a:pt x="3797726" y="119767"/>
                      <a:pt x="4911078" y="4491"/>
                      <a:pt x="6109875" y="128"/>
                    </a:cubicBezTo>
                    <a:close/>
                  </a:path>
                </a:pathLst>
              </a:custGeom>
              <a:solidFill>
                <a:srgbClr val="4B6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endParaRPr lang="zh-CN" altLang="en-US"/>
              </a:p>
            </p:txBody>
          </p:sp>
        </p:grpSp>
        <p:sp>
          <p:nvSpPr>
            <p:cNvPr id="29727" name="文本框 39">
              <a:extLst>
                <a:ext uri="{FF2B5EF4-FFF2-40B4-BE49-F238E27FC236}">
                  <a16:creationId xmlns:a16="http://schemas.microsoft.com/office/drawing/2014/main" id="{DFBEB4CC-1863-4CBD-A6B4-08CACBE3A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7976" y="3492524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4B649F"/>
                  </a:solidFill>
                </a:rPr>
                <a:t>第一部分</a:t>
              </a:r>
            </a:p>
          </p:txBody>
        </p:sp>
      </p:grpSp>
      <p:grpSp>
        <p:nvGrpSpPr>
          <p:cNvPr id="29704" name="组合 50">
            <a:extLst>
              <a:ext uri="{FF2B5EF4-FFF2-40B4-BE49-F238E27FC236}">
                <a16:creationId xmlns:a16="http://schemas.microsoft.com/office/drawing/2014/main" id="{7C0B2236-AD04-4AFA-AAD4-6EF6043912F3}"/>
              </a:ext>
            </a:extLst>
          </p:cNvPr>
          <p:cNvGrpSpPr>
            <a:grpSpLocks/>
          </p:cNvGrpSpPr>
          <p:nvPr/>
        </p:nvGrpSpPr>
        <p:grpSpPr bwMode="auto">
          <a:xfrm>
            <a:off x="4110038" y="1947863"/>
            <a:ext cx="1414462" cy="1854200"/>
            <a:chOff x="3274697" y="2101178"/>
            <a:chExt cx="1415772" cy="1853011"/>
          </a:xfrm>
        </p:grpSpPr>
        <p:grpSp>
          <p:nvGrpSpPr>
            <p:cNvPr id="29721" name="组合 35">
              <a:extLst>
                <a:ext uri="{FF2B5EF4-FFF2-40B4-BE49-F238E27FC236}">
                  <a16:creationId xmlns:a16="http://schemas.microsoft.com/office/drawing/2014/main" id="{FE3226A2-22E6-426C-96D2-0922100FE3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606" y="2101178"/>
              <a:ext cx="1277954" cy="1277954"/>
              <a:chOff x="3209823" y="2234042"/>
              <a:chExt cx="1607262" cy="1607262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9CB21DD-E1FE-4E30-990B-B8419EA26A36}"/>
                  </a:ext>
                </a:extLst>
              </p:cNvPr>
              <p:cNvSpPr/>
              <p:nvPr/>
            </p:nvSpPr>
            <p:spPr>
              <a:xfrm>
                <a:off x="3209089" y="2234042"/>
                <a:ext cx="1608730" cy="1608206"/>
              </a:xfrm>
              <a:prstGeom prst="ellipse">
                <a:avLst/>
              </a:prstGeom>
              <a:solidFill>
                <a:srgbClr val="4B649F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044BDEE-1CF8-44D2-A529-6C4EB3BCE26D}"/>
                  </a:ext>
                </a:extLst>
              </p:cNvPr>
              <p:cNvSpPr/>
              <p:nvPr/>
            </p:nvSpPr>
            <p:spPr>
              <a:xfrm>
                <a:off x="3319003" y="2343782"/>
                <a:ext cx="1388902" cy="13887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24" name="KSO_Shape">
                <a:extLst>
                  <a:ext uri="{FF2B5EF4-FFF2-40B4-BE49-F238E27FC236}">
                    <a16:creationId xmlns:a16="http://schemas.microsoft.com/office/drawing/2014/main" id="{F0EB90B0-EC25-4D6E-867D-67A518222DC8}"/>
                  </a:ext>
                </a:extLst>
              </p:cNvPr>
              <p:cNvSpPr/>
              <p:nvPr/>
            </p:nvSpPr>
            <p:spPr bwMode="auto">
              <a:xfrm>
                <a:off x="3550820" y="2597185"/>
                <a:ext cx="925268" cy="881919"/>
              </a:xfrm>
              <a:custGeom>
                <a:avLst/>
                <a:gdLst>
                  <a:gd name="T0" fmla="*/ 2147483646 w 5871"/>
                  <a:gd name="T1" fmla="*/ 2147483646 h 5585"/>
                  <a:gd name="T2" fmla="*/ 2147483646 w 5871"/>
                  <a:gd name="T3" fmla="*/ 2147483646 h 5585"/>
                  <a:gd name="T4" fmla="*/ 2147483646 w 5871"/>
                  <a:gd name="T5" fmla="*/ 2147483646 h 5585"/>
                  <a:gd name="T6" fmla="*/ 2147483646 w 5871"/>
                  <a:gd name="T7" fmla="*/ 2147483646 h 5585"/>
                  <a:gd name="T8" fmla="*/ 2147483646 w 5871"/>
                  <a:gd name="T9" fmla="*/ 2147483646 h 5585"/>
                  <a:gd name="T10" fmla="*/ 2147483646 w 5871"/>
                  <a:gd name="T11" fmla="*/ 2147483646 h 5585"/>
                  <a:gd name="T12" fmla="*/ 2147483646 w 5871"/>
                  <a:gd name="T13" fmla="*/ 2147483646 h 5585"/>
                  <a:gd name="T14" fmla="*/ 2147483646 w 5871"/>
                  <a:gd name="T15" fmla="*/ 2147483646 h 5585"/>
                  <a:gd name="T16" fmla="*/ 2147483646 w 5871"/>
                  <a:gd name="T17" fmla="*/ 2147483646 h 5585"/>
                  <a:gd name="T18" fmla="*/ 2147483646 w 5871"/>
                  <a:gd name="T19" fmla="*/ 2147483646 h 5585"/>
                  <a:gd name="T20" fmla="*/ 2147483646 w 5871"/>
                  <a:gd name="T21" fmla="*/ 2147483646 h 5585"/>
                  <a:gd name="T22" fmla="*/ 2147483646 w 5871"/>
                  <a:gd name="T23" fmla="*/ 2147483646 h 5585"/>
                  <a:gd name="T24" fmla="*/ 2147483646 w 5871"/>
                  <a:gd name="T25" fmla="*/ 2147483646 h 5585"/>
                  <a:gd name="T26" fmla="*/ 2147483646 w 5871"/>
                  <a:gd name="T27" fmla="*/ 2147483646 h 5585"/>
                  <a:gd name="T28" fmla="*/ 2147483646 w 5871"/>
                  <a:gd name="T29" fmla="*/ 2147483646 h 5585"/>
                  <a:gd name="T30" fmla="*/ 2147483646 w 5871"/>
                  <a:gd name="T31" fmla="*/ 2147483646 h 5585"/>
                  <a:gd name="T32" fmla="*/ 2147483646 w 5871"/>
                  <a:gd name="T33" fmla="*/ 2147483646 h 5585"/>
                  <a:gd name="T34" fmla="*/ 2147483646 w 5871"/>
                  <a:gd name="T35" fmla="*/ 2147483646 h 5585"/>
                  <a:gd name="T36" fmla="*/ 2147483646 w 5871"/>
                  <a:gd name="T37" fmla="*/ 2147483646 h 5585"/>
                  <a:gd name="T38" fmla="*/ 2147483646 w 5871"/>
                  <a:gd name="T39" fmla="*/ 2147483646 h 5585"/>
                  <a:gd name="T40" fmla="*/ 2147483646 w 5871"/>
                  <a:gd name="T41" fmla="*/ 2147483646 h 5585"/>
                  <a:gd name="T42" fmla="*/ 2147483646 w 5871"/>
                  <a:gd name="T43" fmla="*/ 2147483646 h 5585"/>
                  <a:gd name="T44" fmla="*/ 2147483646 w 5871"/>
                  <a:gd name="T45" fmla="*/ 2147483646 h 5585"/>
                  <a:gd name="T46" fmla="*/ 2147483646 w 5871"/>
                  <a:gd name="T47" fmla="*/ 2147483646 h 5585"/>
                  <a:gd name="T48" fmla="*/ 2147483646 w 5871"/>
                  <a:gd name="T49" fmla="*/ 2147483646 h 5585"/>
                  <a:gd name="T50" fmla="*/ 2147483646 w 5871"/>
                  <a:gd name="T51" fmla="*/ 2147483646 h 5585"/>
                  <a:gd name="T52" fmla="*/ 2147483646 w 5871"/>
                  <a:gd name="T53" fmla="*/ 2147483646 h 5585"/>
                  <a:gd name="T54" fmla="*/ 2147483646 w 5871"/>
                  <a:gd name="T55" fmla="*/ 2147483646 h 5585"/>
                  <a:gd name="T56" fmla="*/ 2147483646 w 5871"/>
                  <a:gd name="T57" fmla="*/ 2147483646 h 5585"/>
                  <a:gd name="T58" fmla="*/ 2147483646 w 5871"/>
                  <a:gd name="T59" fmla="*/ 2147483646 h 5585"/>
                  <a:gd name="T60" fmla="*/ 2147483646 w 5871"/>
                  <a:gd name="T61" fmla="*/ 2147483646 h 5585"/>
                  <a:gd name="T62" fmla="*/ 2147483646 w 5871"/>
                  <a:gd name="T63" fmla="*/ 2147483646 h 5585"/>
                  <a:gd name="T64" fmla="*/ 2147483646 w 5871"/>
                  <a:gd name="T65" fmla="*/ 2147483646 h 5585"/>
                  <a:gd name="T66" fmla="*/ 2147483646 w 5871"/>
                  <a:gd name="T67" fmla="*/ 2147483646 h 5585"/>
                  <a:gd name="T68" fmla="*/ 2147483646 w 5871"/>
                  <a:gd name="T69" fmla="*/ 2147483646 h 5585"/>
                  <a:gd name="T70" fmla="*/ 2147483646 w 5871"/>
                  <a:gd name="T71" fmla="*/ 2147483646 h 5585"/>
                  <a:gd name="T72" fmla="*/ 2147483646 w 5871"/>
                  <a:gd name="T73" fmla="*/ 2147483646 h 5585"/>
                  <a:gd name="T74" fmla="*/ 2147483646 w 5871"/>
                  <a:gd name="T75" fmla="*/ 2147483646 h 5585"/>
                  <a:gd name="T76" fmla="*/ 2147483646 w 5871"/>
                  <a:gd name="T77" fmla="*/ 2147483646 h 5585"/>
                  <a:gd name="T78" fmla="*/ 2147483646 w 5871"/>
                  <a:gd name="T79" fmla="*/ 2147483646 h 5585"/>
                  <a:gd name="T80" fmla="*/ 2147483646 w 5871"/>
                  <a:gd name="T81" fmla="*/ 2147483646 h 5585"/>
                  <a:gd name="T82" fmla="*/ 2147483646 w 5871"/>
                  <a:gd name="T83" fmla="*/ 2147483646 h 5585"/>
                  <a:gd name="T84" fmla="*/ 2147483646 w 5871"/>
                  <a:gd name="T85" fmla="*/ 2147483646 h 5585"/>
                  <a:gd name="T86" fmla="*/ 2147483646 w 5871"/>
                  <a:gd name="T87" fmla="*/ 2147483646 h 5585"/>
                  <a:gd name="T88" fmla="*/ 2147483646 w 5871"/>
                  <a:gd name="T89" fmla="*/ 2147483646 h 5585"/>
                  <a:gd name="T90" fmla="*/ 2147483646 w 5871"/>
                  <a:gd name="T91" fmla="*/ 2147483646 h 5585"/>
                  <a:gd name="T92" fmla="*/ 2147483646 w 5871"/>
                  <a:gd name="T93" fmla="*/ 2147483646 h 5585"/>
                  <a:gd name="T94" fmla="*/ 2147483646 w 5871"/>
                  <a:gd name="T95" fmla="*/ 2147483646 h 5585"/>
                  <a:gd name="T96" fmla="*/ 2147483646 w 5871"/>
                  <a:gd name="T97" fmla="*/ 2147483646 h 5585"/>
                  <a:gd name="T98" fmla="*/ 2147483646 w 5871"/>
                  <a:gd name="T99" fmla="*/ 2147483646 h 5585"/>
                  <a:gd name="T100" fmla="*/ 2147483646 w 5871"/>
                  <a:gd name="T101" fmla="*/ 2147483646 h 5585"/>
                  <a:gd name="T102" fmla="*/ 2147483646 w 5871"/>
                  <a:gd name="T103" fmla="*/ 2147483646 h 5585"/>
                  <a:gd name="T104" fmla="*/ 0 w 5871"/>
                  <a:gd name="T105" fmla="*/ 2147483646 h 5585"/>
                  <a:gd name="T106" fmla="*/ 2147483646 w 5871"/>
                  <a:gd name="T107" fmla="*/ 0 h 5585"/>
                  <a:gd name="T108" fmla="*/ 2147483646 w 5871"/>
                  <a:gd name="T109" fmla="*/ 2147483646 h 5585"/>
                  <a:gd name="T110" fmla="*/ 2147483646 w 5871"/>
                  <a:gd name="T111" fmla="*/ 2147483646 h 558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871" h="5585">
                    <a:moveTo>
                      <a:pt x="774" y="374"/>
                    </a:moveTo>
                    <a:lnTo>
                      <a:pt x="774" y="1910"/>
                    </a:lnTo>
                    <a:lnTo>
                      <a:pt x="5107" y="1910"/>
                    </a:lnTo>
                    <a:lnTo>
                      <a:pt x="5107" y="374"/>
                    </a:lnTo>
                    <a:lnTo>
                      <a:pt x="774" y="374"/>
                    </a:lnTo>
                    <a:close/>
                    <a:moveTo>
                      <a:pt x="1597" y="3265"/>
                    </a:moveTo>
                    <a:lnTo>
                      <a:pt x="1597" y="3265"/>
                    </a:lnTo>
                    <a:lnTo>
                      <a:pt x="1591" y="3265"/>
                    </a:lnTo>
                    <a:lnTo>
                      <a:pt x="1587" y="3265"/>
                    </a:lnTo>
                    <a:lnTo>
                      <a:pt x="1586" y="3265"/>
                    </a:lnTo>
                    <a:lnTo>
                      <a:pt x="1581" y="3265"/>
                    </a:lnTo>
                    <a:lnTo>
                      <a:pt x="1576" y="3265"/>
                    </a:lnTo>
                    <a:lnTo>
                      <a:pt x="1571" y="3265"/>
                    </a:lnTo>
                    <a:lnTo>
                      <a:pt x="1570" y="3265"/>
                    </a:lnTo>
                    <a:lnTo>
                      <a:pt x="1566" y="3265"/>
                    </a:lnTo>
                    <a:lnTo>
                      <a:pt x="1560" y="3265"/>
                    </a:lnTo>
                    <a:lnTo>
                      <a:pt x="1555" y="3265"/>
                    </a:lnTo>
                    <a:lnTo>
                      <a:pt x="1550" y="3265"/>
                    </a:lnTo>
                    <a:lnTo>
                      <a:pt x="1545" y="3265"/>
                    </a:lnTo>
                    <a:lnTo>
                      <a:pt x="1540" y="3265"/>
                    </a:lnTo>
                    <a:lnTo>
                      <a:pt x="1539" y="3265"/>
                    </a:lnTo>
                    <a:lnTo>
                      <a:pt x="1535" y="3265"/>
                    </a:lnTo>
                    <a:lnTo>
                      <a:pt x="1529" y="3265"/>
                    </a:lnTo>
                    <a:lnTo>
                      <a:pt x="1525" y="3265"/>
                    </a:lnTo>
                    <a:lnTo>
                      <a:pt x="1524" y="3265"/>
                    </a:lnTo>
                    <a:lnTo>
                      <a:pt x="1519" y="3265"/>
                    </a:lnTo>
                    <a:lnTo>
                      <a:pt x="1514" y="3265"/>
                    </a:lnTo>
                    <a:lnTo>
                      <a:pt x="1509" y="3265"/>
                    </a:lnTo>
                    <a:lnTo>
                      <a:pt x="1508" y="3265"/>
                    </a:lnTo>
                    <a:lnTo>
                      <a:pt x="1504" y="3265"/>
                    </a:lnTo>
                    <a:lnTo>
                      <a:pt x="1498" y="3265"/>
                    </a:lnTo>
                    <a:lnTo>
                      <a:pt x="1494" y="3265"/>
                    </a:lnTo>
                    <a:lnTo>
                      <a:pt x="1493" y="3265"/>
                    </a:lnTo>
                    <a:lnTo>
                      <a:pt x="1488" y="3265"/>
                    </a:lnTo>
                    <a:lnTo>
                      <a:pt x="1483" y="3265"/>
                    </a:lnTo>
                    <a:lnTo>
                      <a:pt x="1478" y="3265"/>
                    </a:lnTo>
                    <a:lnTo>
                      <a:pt x="1477" y="3265"/>
                    </a:lnTo>
                    <a:lnTo>
                      <a:pt x="1473" y="3265"/>
                    </a:lnTo>
                    <a:lnTo>
                      <a:pt x="1467" y="3265"/>
                    </a:lnTo>
                    <a:lnTo>
                      <a:pt x="1463" y="3265"/>
                    </a:lnTo>
                    <a:lnTo>
                      <a:pt x="1462" y="3265"/>
                    </a:lnTo>
                    <a:lnTo>
                      <a:pt x="1457" y="3265"/>
                    </a:lnTo>
                    <a:lnTo>
                      <a:pt x="1452" y="3265"/>
                    </a:lnTo>
                    <a:lnTo>
                      <a:pt x="1446" y="3265"/>
                    </a:lnTo>
                    <a:lnTo>
                      <a:pt x="1442" y="3265"/>
                    </a:lnTo>
                    <a:lnTo>
                      <a:pt x="1266" y="3265"/>
                    </a:lnTo>
                    <a:lnTo>
                      <a:pt x="1345" y="3830"/>
                    </a:lnTo>
                    <a:lnTo>
                      <a:pt x="1294" y="3911"/>
                    </a:lnTo>
                    <a:lnTo>
                      <a:pt x="1345" y="3977"/>
                    </a:lnTo>
                    <a:lnTo>
                      <a:pt x="1117" y="4116"/>
                    </a:lnTo>
                    <a:lnTo>
                      <a:pt x="1112" y="4144"/>
                    </a:lnTo>
                    <a:lnTo>
                      <a:pt x="1106" y="4173"/>
                    </a:lnTo>
                    <a:lnTo>
                      <a:pt x="1103" y="4201"/>
                    </a:lnTo>
                    <a:lnTo>
                      <a:pt x="1099" y="4228"/>
                    </a:lnTo>
                    <a:lnTo>
                      <a:pt x="1097" y="4255"/>
                    </a:lnTo>
                    <a:lnTo>
                      <a:pt x="1096" y="4281"/>
                    </a:lnTo>
                    <a:lnTo>
                      <a:pt x="1096" y="4308"/>
                    </a:lnTo>
                    <a:lnTo>
                      <a:pt x="1096" y="4333"/>
                    </a:lnTo>
                    <a:lnTo>
                      <a:pt x="1097" y="4359"/>
                    </a:lnTo>
                    <a:lnTo>
                      <a:pt x="1098" y="4383"/>
                    </a:lnTo>
                    <a:lnTo>
                      <a:pt x="1100" y="4407"/>
                    </a:lnTo>
                    <a:lnTo>
                      <a:pt x="1104" y="4432"/>
                    </a:lnTo>
                    <a:lnTo>
                      <a:pt x="1112" y="4478"/>
                    </a:lnTo>
                    <a:lnTo>
                      <a:pt x="1121" y="4523"/>
                    </a:lnTo>
                    <a:lnTo>
                      <a:pt x="1133" y="4568"/>
                    </a:lnTo>
                    <a:lnTo>
                      <a:pt x="1147" y="4611"/>
                    </a:lnTo>
                    <a:lnTo>
                      <a:pt x="1162" y="4653"/>
                    </a:lnTo>
                    <a:lnTo>
                      <a:pt x="1179" y="4694"/>
                    </a:lnTo>
                    <a:lnTo>
                      <a:pt x="1198" y="4733"/>
                    </a:lnTo>
                    <a:lnTo>
                      <a:pt x="1218" y="4772"/>
                    </a:lnTo>
                    <a:lnTo>
                      <a:pt x="1238" y="4812"/>
                    </a:lnTo>
                    <a:lnTo>
                      <a:pt x="1259" y="4849"/>
                    </a:lnTo>
                    <a:lnTo>
                      <a:pt x="774" y="4849"/>
                    </a:lnTo>
                    <a:lnTo>
                      <a:pt x="774" y="2135"/>
                    </a:lnTo>
                    <a:lnTo>
                      <a:pt x="2185" y="2135"/>
                    </a:lnTo>
                    <a:lnTo>
                      <a:pt x="2185" y="4849"/>
                    </a:lnTo>
                    <a:lnTo>
                      <a:pt x="1780" y="4849"/>
                    </a:lnTo>
                    <a:lnTo>
                      <a:pt x="1801" y="4812"/>
                    </a:lnTo>
                    <a:lnTo>
                      <a:pt x="1821" y="4772"/>
                    </a:lnTo>
                    <a:lnTo>
                      <a:pt x="1841" y="4733"/>
                    </a:lnTo>
                    <a:lnTo>
                      <a:pt x="1859" y="4694"/>
                    </a:lnTo>
                    <a:lnTo>
                      <a:pt x="1876" y="4653"/>
                    </a:lnTo>
                    <a:lnTo>
                      <a:pt x="1892" y="4611"/>
                    </a:lnTo>
                    <a:lnTo>
                      <a:pt x="1905" y="4568"/>
                    </a:lnTo>
                    <a:lnTo>
                      <a:pt x="1917" y="4523"/>
                    </a:lnTo>
                    <a:lnTo>
                      <a:pt x="1927" y="4478"/>
                    </a:lnTo>
                    <a:lnTo>
                      <a:pt x="1935" y="4432"/>
                    </a:lnTo>
                    <a:lnTo>
                      <a:pt x="1938" y="4407"/>
                    </a:lnTo>
                    <a:lnTo>
                      <a:pt x="1941" y="4383"/>
                    </a:lnTo>
                    <a:lnTo>
                      <a:pt x="1942" y="4359"/>
                    </a:lnTo>
                    <a:lnTo>
                      <a:pt x="1943" y="4333"/>
                    </a:lnTo>
                    <a:lnTo>
                      <a:pt x="1943" y="4308"/>
                    </a:lnTo>
                    <a:lnTo>
                      <a:pt x="1942" y="4281"/>
                    </a:lnTo>
                    <a:lnTo>
                      <a:pt x="1941" y="4255"/>
                    </a:lnTo>
                    <a:lnTo>
                      <a:pt x="1938" y="4228"/>
                    </a:lnTo>
                    <a:lnTo>
                      <a:pt x="1936" y="4201"/>
                    </a:lnTo>
                    <a:lnTo>
                      <a:pt x="1932" y="4173"/>
                    </a:lnTo>
                    <a:lnTo>
                      <a:pt x="1927" y="4144"/>
                    </a:lnTo>
                    <a:lnTo>
                      <a:pt x="1922" y="4116"/>
                    </a:lnTo>
                    <a:lnTo>
                      <a:pt x="1694" y="3977"/>
                    </a:lnTo>
                    <a:lnTo>
                      <a:pt x="1745" y="3911"/>
                    </a:lnTo>
                    <a:lnTo>
                      <a:pt x="1694" y="3830"/>
                    </a:lnTo>
                    <a:lnTo>
                      <a:pt x="1771" y="3265"/>
                    </a:lnTo>
                    <a:lnTo>
                      <a:pt x="1597" y="3265"/>
                    </a:lnTo>
                    <a:close/>
                    <a:moveTo>
                      <a:pt x="4819" y="863"/>
                    </a:moveTo>
                    <a:lnTo>
                      <a:pt x="4819" y="1057"/>
                    </a:lnTo>
                    <a:lnTo>
                      <a:pt x="3585" y="1057"/>
                    </a:lnTo>
                    <a:lnTo>
                      <a:pt x="3585" y="863"/>
                    </a:lnTo>
                    <a:lnTo>
                      <a:pt x="4819" y="863"/>
                    </a:lnTo>
                    <a:close/>
                    <a:moveTo>
                      <a:pt x="5002" y="1108"/>
                    </a:moveTo>
                    <a:lnTo>
                      <a:pt x="5002" y="1379"/>
                    </a:lnTo>
                    <a:lnTo>
                      <a:pt x="3769" y="1379"/>
                    </a:lnTo>
                    <a:lnTo>
                      <a:pt x="3769" y="1108"/>
                    </a:lnTo>
                    <a:lnTo>
                      <a:pt x="5002" y="1108"/>
                    </a:lnTo>
                    <a:close/>
                    <a:moveTo>
                      <a:pt x="4891" y="1429"/>
                    </a:moveTo>
                    <a:lnTo>
                      <a:pt x="4891" y="1623"/>
                    </a:lnTo>
                    <a:lnTo>
                      <a:pt x="3657" y="1623"/>
                    </a:lnTo>
                    <a:lnTo>
                      <a:pt x="3657" y="1429"/>
                    </a:lnTo>
                    <a:lnTo>
                      <a:pt x="4891" y="1429"/>
                    </a:lnTo>
                    <a:close/>
                    <a:moveTo>
                      <a:pt x="4977" y="1659"/>
                    </a:moveTo>
                    <a:lnTo>
                      <a:pt x="4977" y="1853"/>
                    </a:lnTo>
                    <a:lnTo>
                      <a:pt x="3743" y="1853"/>
                    </a:lnTo>
                    <a:lnTo>
                      <a:pt x="3743" y="1659"/>
                    </a:lnTo>
                    <a:lnTo>
                      <a:pt x="4977" y="1659"/>
                    </a:lnTo>
                    <a:close/>
                    <a:moveTo>
                      <a:pt x="1643" y="596"/>
                    </a:moveTo>
                    <a:lnTo>
                      <a:pt x="1833" y="561"/>
                    </a:lnTo>
                    <a:lnTo>
                      <a:pt x="2061" y="1773"/>
                    </a:lnTo>
                    <a:lnTo>
                      <a:pt x="1871" y="1809"/>
                    </a:lnTo>
                    <a:lnTo>
                      <a:pt x="1643" y="596"/>
                    </a:lnTo>
                    <a:close/>
                    <a:moveTo>
                      <a:pt x="1388" y="596"/>
                    </a:moveTo>
                    <a:lnTo>
                      <a:pt x="1579" y="561"/>
                    </a:lnTo>
                    <a:lnTo>
                      <a:pt x="1807" y="1773"/>
                    </a:lnTo>
                    <a:lnTo>
                      <a:pt x="1616" y="1809"/>
                    </a:lnTo>
                    <a:lnTo>
                      <a:pt x="1388" y="596"/>
                    </a:lnTo>
                    <a:close/>
                    <a:moveTo>
                      <a:pt x="1134" y="596"/>
                    </a:moveTo>
                    <a:lnTo>
                      <a:pt x="1324" y="561"/>
                    </a:lnTo>
                    <a:lnTo>
                      <a:pt x="1551" y="1773"/>
                    </a:lnTo>
                    <a:lnTo>
                      <a:pt x="1361" y="1809"/>
                    </a:lnTo>
                    <a:lnTo>
                      <a:pt x="1134" y="596"/>
                    </a:lnTo>
                    <a:close/>
                    <a:moveTo>
                      <a:pt x="884" y="568"/>
                    </a:moveTo>
                    <a:lnTo>
                      <a:pt x="1077" y="568"/>
                    </a:lnTo>
                    <a:lnTo>
                      <a:pt x="1077" y="1802"/>
                    </a:lnTo>
                    <a:lnTo>
                      <a:pt x="884" y="1802"/>
                    </a:lnTo>
                    <a:lnTo>
                      <a:pt x="884" y="568"/>
                    </a:lnTo>
                    <a:close/>
                    <a:moveTo>
                      <a:pt x="3540" y="2418"/>
                    </a:moveTo>
                    <a:lnTo>
                      <a:pt x="3807" y="2354"/>
                    </a:lnTo>
                    <a:lnTo>
                      <a:pt x="4033" y="3306"/>
                    </a:lnTo>
                    <a:lnTo>
                      <a:pt x="3765" y="3369"/>
                    </a:lnTo>
                    <a:lnTo>
                      <a:pt x="3540" y="2418"/>
                    </a:lnTo>
                    <a:close/>
                    <a:moveTo>
                      <a:pt x="3622" y="2531"/>
                    </a:moveTo>
                    <a:lnTo>
                      <a:pt x="3639" y="2606"/>
                    </a:lnTo>
                    <a:lnTo>
                      <a:pt x="3791" y="2570"/>
                    </a:lnTo>
                    <a:lnTo>
                      <a:pt x="3773" y="2496"/>
                    </a:lnTo>
                    <a:lnTo>
                      <a:pt x="3622" y="2531"/>
                    </a:lnTo>
                    <a:close/>
                    <a:moveTo>
                      <a:pt x="3739" y="3028"/>
                    </a:moveTo>
                    <a:lnTo>
                      <a:pt x="3776" y="3184"/>
                    </a:lnTo>
                    <a:lnTo>
                      <a:pt x="3928" y="3148"/>
                    </a:lnTo>
                    <a:lnTo>
                      <a:pt x="3890" y="2991"/>
                    </a:lnTo>
                    <a:lnTo>
                      <a:pt x="3739" y="3028"/>
                    </a:lnTo>
                    <a:close/>
                    <a:moveTo>
                      <a:pt x="3193" y="2418"/>
                    </a:moveTo>
                    <a:lnTo>
                      <a:pt x="3418" y="3369"/>
                    </a:lnTo>
                    <a:lnTo>
                      <a:pt x="3687" y="3306"/>
                    </a:lnTo>
                    <a:lnTo>
                      <a:pt x="3461" y="2354"/>
                    </a:lnTo>
                    <a:lnTo>
                      <a:pt x="3193" y="2418"/>
                    </a:lnTo>
                    <a:close/>
                    <a:moveTo>
                      <a:pt x="3276" y="2531"/>
                    </a:moveTo>
                    <a:lnTo>
                      <a:pt x="3426" y="2496"/>
                    </a:lnTo>
                    <a:lnTo>
                      <a:pt x="3444" y="2570"/>
                    </a:lnTo>
                    <a:lnTo>
                      <a:pt x="3292" y="2606"/>
                    </a:lnTo>
                    <a:lnTo>
                      <a:pt x="3276" y="2531"/>
                    </a:lnTo>
                    <a:close/>
                    <a:moveTo>
                      <a:pt x="3393" y="3028"/>
                    </a:moveTo>
                    <a:lnTo>
                      <a:pt x="3429" y="3184"/>
                    </a:lnTo>
                    <a:lnTo>
                      <a:pt x="3581" y="3148"/>
                    </a:lnTo>
                    <a:lnTo>
                      <a:pt x="3544" y="2991"/>
                    </a:lnTo>
                    <a:lnTo>
                      <a:pt x="3393" y="3028"/>
                    </a:lnTo>
                    <a:close/>
                    <a:moveTo>
                      <a:pt x="2841" y="2418"/>
                    </a:moveTo>
                    <a:lnTo>
                      <a:pt x="3109" y="2354"/>
                    </a:lnTo>
                    <a:lnTo>
                      <a:pt x="3335" y="3306"/>
                    </a:lnTo>
                    <a:lnTo>
                      <a:pt x="3067" y="3369"/>
                    </a:lnTo>
                    <a:lnTo>
                      <a:pt x="2841" y="2418"/>
                    </a:lnTo>
                    <a:close/>
                    <a:moveTo>
                      <a:pt x="2923" y="2531"/>
                    </a:moveTo>
                    <a:lnTo>
                      <a:pt x="2941" y="2606"/>
                    </a:lnTo>
                    <a:lnTo>
                      <a:pt x="3092" y="2570"/>
                    </a:lnTo>
                    <a:lnTo>
                      <a:pt x="3075" y="2496"/>
                    </a:lnTo>
                    <a:lnTo>
                      <a:pt x="2923" y="2531"/>
                    </a:lnTo>
                    <a:close/>
                    <a:moveTo>
                      <a:pt x="3041" y="3028"/>
                    </a:moveTo>
                    <a:lnTo>
                      <a:pt x="3192" y="2991"/>
                    </a:lnTo>
                    <a:lnTo>
                      <a:pt x="3229" y="3148"/>
                    </a:lnTo>
                    <a:lnTo>
                      <a:pt x="3078" y="3184"/>
                    </a:lnTo>
                    <a:lnTo>
                      <a:pt x="3041" y="3028"/>
                    </a:lnTo>
                    <a:close/>
                    <a:moveTo>
                      <a:pt x="2553" y="2372"/>
                    </a:moveTo>
                    <a:lnTo>
                      <a:pt x="2828" y="2372"/>
                    </a:lnTo>
                    <a:lnTo>
                      <a:pt x="2828" y="3352"/>
                    </a:lnTo>
                    <a:lnTo>
                      <a:pt x="2553" y="3352"/>
                    </a:lnTo>
                    <a:lnTo>
                      <a:pt x="2553" y="2372"/>
                    </a:lnTo>
                    <a:close/>
                    <a:moveTo>
                      <a:pt x="2606" y="2503"/>
                    </a:moveTo>
                    <a:lnTo>
                      <a:pt x="2606" y="2579"/>
                    </a:lnTo>
                    <a:lnTo>
                      <a:pt x="2762" y="2579"/>
                    </a:lnTo>
                    <a:lnTo>
                      <a:pt x="2762" y="2503"/>
                    </a:lnTo>
                    <a:lnTo>
                      <a:pt x="2606" y="2503"/>
                    </a:lnTo>
                    <a:close/>
                    <a:moveTo>
                      <a:pt x="2606" y="3012"/>
                    </a:moveTo>
                    <a:lnTo>
                      <a:pt x="2606" y="3173"/>
                    </a:lnTo>
                    <a:lnTo>
                      <a:pt x="2762" y="3173"/>
                    </a:lnTo>
                    <a:lnTo>
                      <a:pt x="2762" y="3012"/>
                    </a:lnTo>
                    <a:lnTo>
                      <a:pt x="2606" y="3012"/>
                    </a:lnTo>
                    <a:close/>
                    <a:moveTo>
                      <a:pt x="5555" y="151"/>
                    </a:moveTo>
                    <a:lnTo>
                      <a:pt x="5555" y="374"/>
                    </a:lnTo>
                    <a:lnTo>
                      <a:pt x="5555" y="4849"/>
                    </a:lnTo>
                    <a:lnTo>
                      <a:pt x="5871" y="4849"/>
                    </a:lnTo>
                    <a:lnTo>
                      <a:pt x="5871" y="5585"/>
                    </a:lnTo>
                    <a:lnTo>
                      <a:pt x="0" y="5585"/>
                    </a:lnTo>
                    <a:lnTo>
                      <a:pt x="0" y="4849"/>
                    </a:lnTo>
                    <a:lnTo>
                      <a:pt x="326" y="4849"/>
                    </a:lnTo>
                    <a:lnTo>
                      <a:pt x="326" y="374"/>
                    </a:lnTo>
                    <a:lnTo>
                      <a:pt x="326" y="151"/>
                    </a:lnTo>
                    <a:lnTo>
                      <a:pt x="326" y="0"/>
                    </a:lnTo>
                    <a:lnTo>
                      <a:pt x="5555" y="0"/>
                    </a:lnTo>
                    <a:lnTo>
                      <a:pt x="5555" y="151"/>
                    </a:lnTo>
                    <a:close/>
                    <a:moveTo>
                      <a:pt x="2409" y="2135"/>
                    </a:moveTo>
                    <a:lnTo>
                      <a:pt x="2409" y="3385"/>
                    </a:lnTo>
                    <a:lnTo>
                      <a:pt x="5107" y="3385"/>
                    </a:lnTo>
                    <a:lnTo>
                      <a:pt x="5107" y="2135"/>
                    </a:lnTo>
                    <a:lnTo>
                      <a:pt x="2409" y="2135"/>
                    </a:lnTo>
                    <a:close/>
                    <a:moveTo>
                      <a:pt x="2409" y="3609"/>
                    </a:moveTo>
                    <a:lnTo>
                      <a:pt x="2409" y="4849"/>
                    </a:lnTo>
                    <a:lnTo>
                      <a:pt x="5107" y="4849"/>
                    </a:lnTo>
                    <a:lnTo>
                      <a:pt x="5107" y="3609"/>
                    </a:lnTo>
                    <a:lnTo>
                      <a:pt x="2409" y="3609"/>
                    </a:lnTo>
                    <a:close/>
                  </a:path>
                </a:pathLst>
              </a:custGeom>
              <a:solidFill>
                <a:srgbClr val="4B649F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noProof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9722" name="文本框 40">
              <a:extLst>
                <a:ext uri="{FF2B5EF4-FFF2-40B4-BE49-F238E27FC236}">
                  <a16:creationId xmlns:a16="http://schemas.microsoft.com/office/drawing/2014/main" id="{41EC028C-124B-4A78-B8FA-E29D6F9C8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4697" y="3492524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4B649F"/>
                  </a:solidFill>
                </a:rPr>
                <a:t>第二部分</a:t>
              </a:r>
            </a:p>
          </p:txBody>
        </p:sp>
      </p:grpSp>
      <p:grpSp>
        <p:nvGrpSpPr>
          <p:cNvPr id="29705" name="组合 51">
            <a:extLst>
              <a:ext uri="{FF2B5EF4-FFF2-40B4-BE49-F238E27FC236}">
                <a16:creationId xmlns:a16="http://schemas.microsoft.com/office/drawing/2014/main" id="{387E950B-1B51-4472-8EE1-C00D3A10B0AF}"/>
              </a:ext>
            </a:extLst>
          </p:cNvPr>
          <p:cNvGrpSpPr>
            <a:grpSpLocks/>
          </p:cNvGrpSpPr>
          <p:nvPr/>
        </p:nvGrpSpPr>
        <p:grpSpPr bwMode="auto">
          <a:xfrm>
            <a:off x="6589713" y="1947863"/>
            <a:ext cx="1416050" cy="1854200"/>
            <a:chOff x="5353035" y="2101178"/>
            <a:chExt cx="1415772" cy="1853011"/>
          </a:xfrm>
        </p:grpSpPr>
        <p:grpSp>
          <p:nvGrpSpPr>
            <p:cNvPr id="29716" name="组合 36">
              <a:extLst>
                <a:ext uri="{FF2B5EF4-FFF2-40B4-BE49-F238E27FC236}">
                  <a16:creationId xmlns:a16="http://schemas.microsoft.com/office/drawing/2014/main" id="{DD2FD971-2C96-4B64-B92E-F203BDED7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1944" y="2101178"/>
              <a:ext cx="1277954" cy="1277954"/>
              <a:chOff x="5288161" y="2234042"/>
              <a:chExt cx="1607262" cy="1607262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6EA2ED45-EAF2-4041-8E98-42757C43612F}"/>
                  </a:ext>
                </a:extLst>
              </p:cNvPr>
              <p:cNvSpPr/>
              <p:nvPr/>
            </p:nvSpPr>
            <p:spPr>
              <a:xfrm>
                <a:off x="5287330" y="2234042"/>
                <a:ext cx="1608922" cy="1608206"/>
              </a:xfrm>
              <a:prstGeom prst="ellipse">
                <a:avLst/>
              </a:prstGeom>
              <a:solidFill>
                <a:srgbClr val="4B649F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069A5F7-9583-42C7-AD4F-95984F4BA8F2}"/>
                  </a:ext>
                </a:extLst>
              </p:cNvPr>
              <p:cNvSpPr/>
              <p:nvPr/>
            </p:nvSpPr>
            <p:spPr>
              <a:xfrm>
                <a:off x="5397120" y="2335801"/>
                <a:ext cx="1389342" cy="13887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29720" name="KSO_Shape">
                <a:extLst>
                  <a:ext uri="{FF2B5EF4-FFF2-40B4-BE49-F238E27FC236}">
                    <a16:creationId xmlns:a16="http://schemas.microsoft.com/office/drawing/2014/main" id="{6C190942-6511-4C84-BAAB-AB38D3D70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7153" y="2697761"/>
                <a:ext cx="1089278" cy="662788"/>
              </a:xfrm>
              <a:custGeom>
                <a:avLst/>
                <a:gdLst>
                  <a:gd name="T0" fmla="*/ 2147483646 w 3931"/>
                  <a:gd name="T1" fmla="*/ 2147483646 h 2392"/>
                  <a:gd name="T2" fmla="*/ 2147483646 w 3931"/>
                  <a:gd name="T3" fmla="*/ 2147483646 h 2392"/>
                  <a:gd name="T4" fmla="*/ 2147483646 w 3931"/>
                  <a:gd name="T5" fmla="*/ 2147483646 h 2392"/>
                  <a:gd name="T6" fmla="*/ 2147483646 w 3931"/>
                  <a:gd name="T7" fmla="*/ 2147483646 h 2392"/>
                  <a:gd name="T8" fmla="*/ 2147483646 w 3931"/>
                  <a:gd name="T9" fmla="*/ 2147483646 h 2392"/>
                  <a:gd name="T10" fmla="*/ 2147483646 w 3931"/>
                  <a:gd name="T11" fmla="*/ 2147483646 h 2392"/>
                  <a:gd name="T12" fmla="*/ 2147483646 w 3931"/>
                  <a:gd name="T13" fmla="*/ 2147483646 h 2392"/>
                  <a:gd name="T14" fmla="*/ 2147483646 w 3931"/>
                  <a:gd name="T15" fmla="*/ 2147483646 h 2392"/>
                  <a:gd name="T16" fmla="*/ 2147483646 w 3931"/>
                  <a:gd name="T17" fmla="*/ 2147483646 h 2392"/>
                  <a:gd name="T18" fmla="*/ 2147483646 w 3931"/>
                  <a:gd name="T19" fmla="*/ 2147483646 h 2392"/>
                  <a:gd name="T20" fmla="*/ 2147483646 w 3931"/>
                  <a:gd name="T21" fmla="*/ 2147483646 h 2392"/>
                  <a:gd name="T22" fmla="*/ 2147483646 w 3931"/>
                  <a:gd name="T23" fmla="*/ 2147483646 h 2392"/>
                  <a:gd name="T24" fmla="*/ 2147483646 w 3931"/>
                  <a:gd name="T25" fmla="*/ 2147483646 h 2392"/>
                  <a:gd name="T26" fmla="*/ 0 w 3931"/>
                  <a:gd name="T27" fmla="*/ 2147483646 h 2392"/>
                  <a:gd name="T28" fmla="*/ 2147483646 w 3931"/>
                  <a:gd name="T29" fmla="*/ 0 h 2392"/>
                  <a:gd name="T30" fmla="*/ 2147483646 w 3931"/>
                  <a:gd name="T31" fmla="*/ 2147483646 h 2392"/>
                  <a:gd name="T32" fmla="*/ 2147483646 w 3931"/>
                  <a:gd name="T33" fmla="*/ 2147483646 h 2392"/>
                  <a:gd name="T34" fmla="*/ 2147483646 w 3931"/>
                  <a:gd name="T35" fmla="*/ 2147483646 h 2392"/>
                  <a:gd name="T36" fmla="*/ 2147483646 w 3931"/>
                  <a:gd name="T37" fmla="*/ 2147483646 h 2392"/>
                  <a:gd name="T38" fmla="*/ 2147483646 w 3931"/>
                  <a:gd name="T39" fmla="*/ 2147483646 h 2392"/>
                  <a:gd name="T40" fmla="*/ 2147483646 w 3931"/>
                  <a:gd name="T41" fmla="*/ 2147483646 h 2392"/>
                  <a:gd name="T42" fmla="*/ 2147483646 w 3931"/>
                  <a:gd name="T43" fmla="*/ 2147483646 h 2392"/>
                  <a:gd name="T44" fmla="*/ 2147483646 w 3931"/>
                  <a:gd name="T45" fmla="*/ 2147483646 h 2392"/>
                  <a:gd name="T46" fmla="*/ 2147483646 w 3931"/>
                  <a:gd name="T47" fmla="*/ 2147483646 h 2392"/>
                  <a:gd name="T48" fmla="*/ 2147483646 w 3931"/>
                  <a:gd name="T49" fmla="*/ 2147483646 h 2392"/>
                  <a:gd name="T50" fmla="*/ 2147483646 w 3931"/>
                  <a:gd name="T51" fmla="*/ 2147483646 h 2392"/>
                  <a:gd name="T52" fmla="*/ 2147483646 w 3931"/>
                  <a:gd name="T53" fmla="*/ 2147483646 h 2392"/>
                  <a:gd name="T54" fmla="*/ 2147483646 w 3931"/>
                  <a:gd name="T55" fmla="*/ 2147483646 h 2392"/>
                  <a:gd name="T56" fmla="*/ 2147483646 w 3931"/>
                  <a:gd name="T57" fmla="*/ 2147483646 h 239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931" h="2392">
                    <a:moveTo>
                      <a:pt x="3046" y="1287"/>
                    </a:moveTo>
                    <a:cubicBezTo>
                      <a:pt x="3046" y="1287"/>
                      <a:pt x="2618" y="850"/>
                      <a:pt x="2027" y="850"/>
                    </a:cubicBezTo>
                    <a:cubicBezTo>
                      <a:pt x="1450" y="850"/>
                      <a:pt x="880" y="1287"/>
                      <a:pt x="880" y="1287"/>
                    </a:cubicBezTo>
                    <a:cubicBezTo>
                      <a:pt x="560" y="1154"/>
                      <a:pt x="560" y="1154"/>
                      <a:pt x="560" y="1154"/>
                    </a:cubicBezTo>
                    <a:cubicBezTo>
                      <a:pt x="560" y="1546"/>
                      <a:pt x="560" y="1546"/>
                      <a:pt x="560" y="1546"/>
                    </a:cubicBezTo>
                    <a:cubicBezTo>
                      <a:pt x="610" y="1563"/>
                      <a:pt x="647" y="1610"/>
                      <a:pt x="647" y="1666"/>
                    </a:cubicBezTo>
                    <a:cubicBezTo>
                      <a:pt x="647" y="1723"/>
                      <a:pt x="609" y="1769"/>
                      <a:pt x="558" y="1786"/>
                    </a:cubicBezTo>
                    <a:cubicBezTo>
                      <a:pt x="653" y="2208"/>
                      <a:pt x="653" y="2208"/>
                      <a:pt x="653" y="2208"/>
                    </a:cubicBezTo>
                    <a:cubicBezTo>
                      <a:pt x="373" y="2208"/>
                      <a:pt x="373" y="2208"/>
                      <a:pt x="373" y="2208"/>
                    </a:cubicBezTo>
                    <a:cubicBezTo>
                      <a:pt x="469" y="1784"/>
                      <a:pt x="469" y="1784"/>
                      <a:pt x="469" y="1784"/>
                    </a:cubicBezTo>
                    <a:cubicBezTo>
                      <a:pt x="423" y="1764"/>
                      <a:pt x="391" y="1719"/>
                      <a:pt x="391" y="1666"/>
                    </a:cubicBezTo>
                    <a:cubicBezTo>
                      <a:pt x="391" y="1614"/>
                      <a:pt x="422" y="1570"/>
                      <a:pt x="466" y="1549"/>
                    </a:cubicBezTo>
                    <a:cubicBezTo>
                      <a:pt x="466" y="1115"/>
                      <a:pt x="466" y="1115"/>
                      <a:pt x="466" y="1115"/>
                    </a:cubicBezTo>
                    <a:cubicBezTo>
                      <a:pt x="0" y="920"/>
                      <a:pt x="0" y="920"/>
                      <a:pt x="0" y="920"/>
                    </a:cubicBezTo>
                    <a:cubicBezTo>
                      <a:pt x="2050" y="0"/>
                      <a:pt x="2050" y="0"/>
                      <a:pt x="2050" y="0"/>
                    </a:cubicBezTo>
                    <a:cubicBezTo>
                      <a:pt x="3931" y="932"/>
                      <a:pt x="3931" y="932"/>
                      <a:pt x="3931" y="932"/>
                    </a:cubicBezTo>
                    <a:lnTo>
                      <a:pt x="3046" y="1287"/>
                    </a:lnTo>
                    <a:close/>
                    <a:moveTo>
                      <a:pt x="2004" y="1072"/>
                    </a:moveTo>
                    <a:cubicBezTo>
                      <a:pt x="2598" y="1072"/>
                      <a:pt x="2929" y="1386"/>
                      <a:pt x="2929" y="1386"/>
                    </a:cubicBezTo>
                    <a:cubicBezTo>
                      <a:pt x="2929" y="2147"/>
                      <a:pt x="2929" y="2147"/>
                      <a:pt x="2929" y="2147"/>
                    </a:cubicBezTo>
                    <a:cubicBezTo>
                      <a:pt x="2929" y="2147"/>
                      <a:pt x="2586" y="2392"/>
                      <a:pt x="1957" y="2392"/>
                    </a:cubicBezTo>
                    <a:cubicBezTo>
                      <a:pt x="1328" y="2392"/>
                      <a:pt x="1099" y="2147"/>
                      <a:pt x="1099" y="2147"/>
                    </a:cubicBezTo>
                    <a:cubicBezTo>
                      <a:pt x="1099" y="1386"/>
                      <a:pt x="1099" y="1386"/>
                      <a:pt x="1099" y="1386"/>
                    </a:cubicBezTo>
                    <a:cubicBezTo>
                      <a:pt x="1099" y="1386"/>
                      <a:pt x="1410" y="1072"/>
                      <a:pt x="2004" y="1072"/>
                    </a:cubicBezTo>
                    <a:close/>
                    <a:moveTo>
                      <a:pt x="1992" y="2252"/>
                    </a:moveTo>
                    <a:cubicBezTo>
                      <a:pt x="2404" y="2252"/>
                      <a:pt x="2738" y="2168"/>
                      <a:pt x="2738" y="2066"/>
                    </a:cubicBezTo>
                    <a:cubicBezTo>
                      <a:pt x="2738" y="1963"/>
                      <a:pt x="2404" y="1879"/>
                      <a:pt x="1992" y="1879"/>
                    </a:cubicBezTo>
                    <a:cubicBezTo>
                      <a:pt x="1581" y="1879"/>
                      <a:pt x="1247" y="1963"/>
                      <a:pt x="1247" y="2066"/>
                    </a:cubicBezTo>
                    <a:cubicBezTo>
                      <a:pt x="1247" y="2168"/>
                      <a:pt x="1581" y="2252"/>
                      <a:pt x="1992" y="2252"/>
                    </a:cubicBezTo>
                    <a:close/>
                  </a:path>
                </a:pathLst>
              </a:custGeom>
              <a:solidFill>
                <a:srgbClr val="4B6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endParaRPr lang="zh-CN" altLang="en-US"/>
              </a:p>
            </p:txBody>
          </p:sp>
        </p:grpSp>
        <p:sp>
          <p:nvSpPr>
            <p:cNvPr id="29717" name="文本框 41">
              <a:extLst>
                <a:ext uri="{FF2B5EF4-FFF2-40B4-BE49-F238E27FC236}">
                  <a16:creationId xmlns:a16="http://schemas.microsoft.com/office/drawing/2014/main" id="{C17B9042-7173-4D35-BB1C-DAA1E83AB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3035" y="3492524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4B649F"/>
                  </a:solidFill>
                </a:rPr>
                <a:t>第三部分</a:t>
              </a:r>
            </a:p>
          </p:txBody>
        </p:sp>
      </p:grpSp>
      <p:grpSp>
        <p:nvGrpSpPr>
          <p:cNvPr id="29706" name="组合 52">
            <a:extLst>
              <a:ext uri="{FF2B5EF4-FFF2-40B4-BE49-F238E27FC236}">
                <a16:creationId xmlns:a16="http://schemas.microsoft.com/office/drawing/2014/main" id="{B25A7A36-BFA4-41EC-84E2-175E2564ADDD}"/>
              </a:ext>
            </a:extLst>
          </p:cNvPr>
          <p:cNvGrpSpPr>
            <a:grpSpLocks/>
          </p:cNvGrpSpPr>
          <p:nvPr/>
        </p:nvGrpSpPr>
        <p:grpSpPr bwMode="auto">
          <a:xfrm>
            <a:off x="9070975" y="1947863"/>
            <a:ext cx="1416050" cy="1854200"/>
            <a:chOff x="7431373" y="2101178"/>
            <a:chExt cx="1415772" cy="1853011"/>
          </a:xfrm>
        </p:grpSpPr>
        <p:grpSp>
          <p:nvGrpSpPr>
            <p:cNvPr id="29711" name="组合 37">
              <a:extLst>
                <a:ext uri="{FF2B5EF4-FFF2-40B4-BE49-F238E27FC236}">
                  <a16:creationId xmlns:a16="http://schemas.microsoft.com/office/drawing/2014/main" id="{DB3729FA-0D34-479D-B6CF-4D5EB0360E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00282" y="2101178"/>
              <a:ext cx="1277954" cy="1277954"/>
              <a:chOff x="7366499" y="2234042"/>
              <a:chExt cx="1607262" cy="160726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6AD8FE3-344A-426C-96A4-7E93A1D5C038}"/>
                  </a:ext>
                </a:extLst>
              </p:cNvPr>
              <p:cNvSpPr/>
              <p:nvPr/>
            </p:nvSpPr>
            <p:spPr>
              <a:xfrm>
                <a:off x="7365669" y="2234042"/>
                <a:ext cx="1608922" cy="1608206"/>
              </a:xfrm>
              <a:prstGeom prst="ellipse">
                <a:avLst/>
              </a:prstGeom>
              <a:solidFill>
                <a:srgbClr val="4B649F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56F33201-A30A-4C43-A99F-5B076FD55E81}"/>
                  </a:ext>
                </a:extLst>
              </p:cNvPr>
              <p:cNvSpPr/>
              <p:nvPr/>
            </p:nvSpPr>
            <p:spPr>
              <a:xfrm>
                <a:off x="7475458" y="2343782"/>
                <a:ext cx="1389342" cy="13887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29715" name="KSO_Shape">
                <a:extLst>
                  <a:ext uri="{FF2B5EF4-FFF2-40B4-BE49-F238E27FC236}">
                    <a16:creationId xmlns:a16="http://schemas.microsoft.com/office/drawing/2014/main" id="{BA60F3E0-7382-4B83-AB62-615CF0B43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7760" y="2635303"/>
                <a:ext cx="804740" cy="804740"/>
              </a:xfrm>
              <a:custGeom>
                <a:avLst/>
                <a:gdLst>
                  <a:gd name="T0" fmla="*/ 2147483646 w 3927"/>
                  <a:gd name="T1" fmla="*/ 2147483646 h 3928"/>
                  <a:gd name="T2" fmla="*/ 2147483646 w 3927"/>
                  <a:gd name="T3" fmla="*/ 2147483646 h 3928"/>
                  <a:gd name="T4" fmla="*/ 2147483646 w 3927"/>
                  <a:gd name="T5" fmla="*/ 2147483646 h 3928"/>
                  <a:gd name="T6" fmla="*/ 2147483646 w 3927"/>
                  <a:gd name="T7" fmla="*/ 601932408 h 3928"/>
                  <a:gd name="T8" fmla="*/ 2147483646 w 3927"/>
                  <a:gd name="T9" fmla="*/ 541743265 h 3928"/>
                  <a:gd name="T10" fmla="*/ 2147483646 w 3927"/>
                  <a:gd name="T11" fmla="*/ 2147483646 h 3928"/>
                  <a:gd name="T12" fmla="*/ 2147483646 w 3927"/>
                  <a:gd name="T13" fmla="*/ 2147483646 h 3928"/>
                  <a:gd name="T14" fmla="*/ 2147483646 w 3927"/>
                  <a:gd name="T15" fmla="*/ 2147483646 h 3928"/>
                  <a:gd name="T16" fmla="*/ 2147483646 w 3927"/>
                  <a:gd name="T17" fmla="*/ 2147483646 h 3928"/>
                  <a:gd name="T18" fmla="*/ 2147483646 w 3927"/>
                  <a:gd name="T19" fmla="*/ 2147483646 h 3928"/>
                  <a:gd name="T20" fmla="*/ 2147483646 w 3927"/>
                  <a:gd name="T21" fmla="*/ 2147483646 h 3928"/>
                  <a:gd name="T22" fmla="*/ 2147483646 w 3927"/>
                  <a:gd name="T23" fmla="*/ 2147483646 h 3928"/>
                  <a:gd name="T24" fmla="*/ 2147483646 w 3927"/>
                  <a:gd name="T25" fmla="*/ 2147483646 h 3928"/>
                  <a:gd name="T26" fmla="*/ 2147483646 w 3927"/>
                  <a:gd name="T27" fmla="*/ 2147483646 h 3928"/>
                  <a:gd name="T28" fmla="*/ 2147483646 w 3927"/>
                  <a:gd name="T29" fmla="*/ 2147483646 h 3928"/>
                  <a:gd name="T30" fmla="*/ 2147483646 w 3927"/>
                  <a:gd name="T31" fmla="*/ 2147483646 h 3928"/>
                  <a:gd name="T32" fmla="*/ 2147483646 w 3927"/>
                  <a:gd name="T33" fmla="*/ 2147483646 h 3928"/>
                  <a:gd name="T34" fmla="*/ 2147483646 w 3927"/>
                  <a:gd name="T35" fmla="*/ 2147483646 h 3928"/>
                  <a:gd name="T36" fmla="*/ 2147483646 w 3927"/>
                  <a:gd name="T37" fmla="*/ 2147483646 h 3928"/>
                  <a:gd name="T38" fmla="*/ 2147483646 w 3927"/>
                  <a:gd name="T39" fmla="*/ 2147483646 h 3928"/>
                  <a:gd name="T40" fmla="*/ 2147483646 w 3927"/>
                  <a:gd name="T41" fmla="*/ 2147483646 h 3928"/>
                  <a:gd name="T42" fmla="*/ 2147483646 w 3927"/>
                  <a:gd name="T43" fmla="*/ 2147483646 h 3928"/>
                  <a:gd name="T44" fmla="*/ 2147483646 w 3927"/>
                  <a:gd name="T45" fmla="*/ 2147483646 h 3928"/>
                  <a:gd name="T46" fmla="*/ 2147483646 w 3927"/>
                  <a:gd name="T47" fmla="*/ 2147483646 h 3928"/>
                  <a:gd name="T48" fmla="*/ 2147483646 w 3927"/>
                  <a:gd name="T49" fmla="*/ 2147483646 h 3928"/>
                  <a:gd name="T50" fmla="*/ 2147483646 w 3927"/>
                  <a:gd name="T51" fmla="*/ 2147483646 h 3928"/>
                  <a:gd name="T52" fmla="*/ 2147483646 w 3927"/>
                  <a:gd name="T53" fmla="*/ 2147483646 h 3928"/>
                  <a:gd name="T54" fmla="*/ 0 w 3927"/>
                  <a:gd name="T55" fmla="*/ 2147483646 h 3928"/>
                  <a:gd name="T56" fmla="*/ 0 w 3927"/>
                  <a:gd name="T57" fmla="*/ 2147483646 h 3928"/>
                  <a:gd name="T58" fmla="*/ 2147483646 w 3927"/>
                  <a:gd name="T59" fmla="*/ 885710611 h 3928"/>
                  <a:gd name="T60" fmla="*/ 2147483646 w 3927"/>
                  <a:gd name="T61" fmla="*/ 885710611 h 3928"/>
                  <a:gd name="T62" fmla="*/ 2147483646 w 3927"/>
                  <a:gd name="T63" fmla="*/ 2147483646 h 3928"/>
                  <a:gd name="T64" fmla="*/ 2147483646 w 3927"/>
                  <a:gd name="T65" fmla="*/ 2147483646 h 39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27" h="3928">
                    <a:moveTo>
                      <a:pt x="3857" y="672"/>
                    </a:moveTo>
                    <a:cubicBezTo>
                      <a:pt x="3675" y="852"/>
                      <a:pt x="3675" y="852"/>
                      <a:pt x="3675" y="852"/>
                    </a:cubicBezTo>
                    <a:cubicBezTo>
                      <a:pt x="3070" y="251"/>
                      <a:pt x="3070" y="251"/>
                      <a:pt x="3070" y="251"/>
                    </a:cubicBezTo>
                    <a:cubicBezTo>
                      <a:pt x="3252" y="70"/>
                      <a:pt x="3252" y="70"/>
                      <a:pt x="3252" y="70"/>
                    </a:cubicBezTo>
                    <a:cubicBezTo>
                      <a:pt x="3319" y="4"/>
                      <a:pt x="3424" y="0"/>
                      <a:pt x="3486" y="63"/>
                    </a:cubicBezTo>
                    <a:cubicBezTo>
                      <a:pt x="3864" y="438"/>
                      <a:pt x="3864" y="438"/>
                      <a:pt x="3864" y="438"/>
                    </a:cubicBezTo>
                    <a:cubicBezTo>
                      <a:pt x="3927" y="501"/>
                      <a:pt x="3924" y="605"/>
                      <a:pt x="3857" y="672"/>
                    </a:cubicBezTo>
                    <a:close/>
                    <a:moveTo>
                      <a:pt x="2252" y="2267"/>
                    </a:moveTo>
                    <a:cubicBezTo>
                      <a:pt x="1647" y="1665"/>
                      <a:pt x="1647" y="1665"/>
                      <a:pt x="1647" y="1665"/>
                    </a:cubicBezTo>
                    <a:cubicBezTo>
                      <a:pt x="2978" y="342"/>
                      <a:pt x="2978" y="342"/>
                      <a:pt x="2978" y="342"/>
                    </a:cubicBezTo>
                    <a:cubicBezTo>
                      <a:pt x="3583" y="944"/>
                      <a:pt x="3583" y="944"/>
                      <a:pt x="3583" y="944"/>
                    </a:cubicBezTo>
                    <a:lnTo>
                      <a:pt x="2252" y="2267"/>
                    </a:lnTo>
                    <a:close/>
                    <a:moveTo>
                      <a:pt x="2168" y="2350"/>
                    </a:moveTo>
                    <a:cubicBezTo>
                      <a:pt x="1321" y="2591"/>
                      <a:pt x="1321" y="2591"/>
                      <a:pt x="1321" y="2591"/>
                    </a:cubicBezTo>
                    <a:cubicBezTo>
                      <a:pt x="1563" y="1749"/>
                      <a:pt x="1563" y="1749"/>
                      <a:pt x="1563" y="1749"/>
                    </a:cubicBezTo>
                    <a:lnTo>
                      <a:pt x="2168" y="2350"/>
                    </a:lnTo>
                    <a:close/>
                    <a:moveTo>
                      <a:pt x="770" y="495"/>
                    </a:moveTo>
                    <a:cubicBezTo>
                      <a:pt x="561" y="495"/>
                      <a:pt x="392" y="665"/>
                      <a:pt x="392" y="874"/>
                    </a:cubicBezTo>
                    <a:cubicBezTo>
                      <a:pt x="392" y="3158"/>
                      <a:pt x="392" y="3158"/>
                      <a:pt x="392" y="3158"/>
                    </a:cubicBezTo>
                    <a:cubicBezTo>
                      <a:pt x="392" y="3367"/>
                      <a:pt x="561" y="3536"/>
                      <a:pt x="770" y="3536"/>
                    </a:cubicBezTo>
                    <a:cubicBezTo>
                      <a:pt x="3055" y="3536"/>
                      <a:pt x="3055" y="3536"/>
                      <a:pt x="3055" y="3536"/>
                    </a:cubicBezTo>
                    <a:cubicBezTo>
                      <a:pt x="3264" y="3536"/>
                      <a:pt x="3433" y="3367"/>
                      <a:pt x="3433" y="3158"/>
                    </a:cubicBezTo>
                    <a:cubicBezTo>
                      <a:pt x="3433" y="1657"/>
                      <a:pt x="3433" y="1657"/>
                      <a:pt x="3433" y="1657"/>
                    </a:cubicBezTo>
                    <a:cubicBezTo>
                      <a:pt x="3824" y="1278"/>
                      <a:pt x="3824" y="1278"/>
                      <a:pt x="3824" y="1278"/>
                    </a:cubicBezTo>
                    <a:cubicBezTo>
                      <a:pt x="3824" y="3297"/>
                      <a:pt x="3824" y="3297"/>
                      <a:pt x="3824" y="3297"/>
                    </a:cubicBezTo>
                    <a:cubicBezTo>
                      <a:pt x="3824" y="3645"/>
                      <a:pt x="3529" y="3928"/>
                      <a:pt x="3181" y="3928"/>
                    </a:cubicBezTo>
                    <a:cubicBezTo>
                      <a:pt x="631" y="3928"/>
                      <a:pt x="631" y="3928"/>
                      <a:pt x="631" y="3928"/>
                    </a:cubicBezTo>
                    <a:cubicBezTo>
                      <a:pt x="283" y="3928"/>
                      <a:pt x="0" y="3645"/>
                      <a:pt x="0" y="3297"/>
                    </a:cubicBezTo>
                    <a:cubicBezTo>
                      <a:pt x="0" y="773"/>
                      <a:pt x="0" y="773"/>
                      <a:pt x="0" y="773"/>
                    </a:cubicBezTo>
                    <a:cubicBezTo>
                      <a:pt x="0" y="425"/>
                      <a:pt x="283" y="103"/>
                      <a:pt x="631" y="103"/>
                    </a:cubicBezTo>
                    <a:cubicBezTo>
                      <a:pt x="2650" y="103"/>
                      <a:pt x="2650" y="103"/>
                      <a:pt x="2650" y="103"/>
                    </a:cubicBezTo>
                    <a:cubicBezTo>
                      <a:pt x="2271" y="495"/>
                      <a:pt x="2271" y="495"/>
                      <a:pt x="2271" y="495"/>
                    </a:cubicBezTo>
                    <a:lnTo>
                      <a:pt x="770" y="495"/>
                    </a:lnTo>
                    <a:close/>
                  </a:path>
                </a:pathLst>
              </a:custGeom>
              <a:solidFill>
                <a:srgbClr val="4B6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endParaRPr lang="zh-CN" altLang="en-US"/>
              </a:p>
            </p:txBody>
          </p:sp>
        </p:grpSp>
        <p:sp>
          <p:nvSpPr>
            <p:cNvPr id="29712" name="文本框 42">
              <a:extLst>
                <a:ext uri="{FF2B5EF4-FFF2-40B4-BE49-F238E27FC236}">
                  <a16:creationId xmlns:a16="http://schemas.microsoft.com/office/drawing/2014/main" id="{D52A5030-D8E5-45D9-8978-9150A25D0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1373" y="3492524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4B649F"/>
                  </a:solidFill>
                </a:rPr>
                <a:t>第四部分</a:t>
              </a:r>
            </a:p>
          </p:txBody>
        </p:sp>
      </p:grpSp>
      <p:sp>
        <p:nvSpPr>
          <p:cNvPr id="29707" name="文本框 44">
            <a:extLst>
              <a:ext uri="{FF2B5EF4-FFF2-40B4-BE49-F238E27FC236}">
                <a16:creationId xmlns:a16="http://schemas.microsoft.com/office/drawing/2014/main" id="{1D09FE74-10F7-476A-BD33-48D9D99FF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3" y="3776663"/>
            <a:ext cx="2076450" cy="58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个人情况</a:t>
            </a:r>
          </a:p>
        </p:txBody>
      </p:sp>
      <p:sp>
        <p:nvSpPr>
          <p:cNvPr id="29708" name="文本框 45">
            <a:extLst>
              <a:ext uri="{FF2B5EF4-FFF2-40B4-BE49-F238E27FC236}">
                <a16:creationId xmlns:a16="http://schemas.microsoft.com/office/drawing/2014/main" id="{E00F96A5-3532-4AEC-9FAC-4B09C750A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63" y="3776663"/>
            <a:ext cx="2157412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404040"/>
                </a:solidFill>
              </a:rPr>
              <a:t>科研学术</a:t>
            </a:r>
          </a:p>
        </p:txBody>
      </p:sp>
      <p:sp>
        <p:nvSpPr>
          <p:cNvPr id="29709" name="文本框 46">
            <a:extLst>
              <a:ext uri="{FF2B5EF4-FFF2-40B4-BE49-F238E27FC236}">
                <a16:creationId xmlns:a16="http://schemas.microsoft.com/office/drawing/2014/main" id="{C7B94749-7FE6-4C79-B668-A132A7518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413" y="3776663"/>
            <a:ext cx="21542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404040"/>
                </a:solidFill>
              </a:rPr>
              <a:t>论文写作</a:t>
            </a:r>
          </a:p>
        </p:txBody>
      </p:sp>
      <p:sp>
        <p:nvSpPr>
          <p:cNvPr id="29710" name="文本框 47">
            <a:extLst>
              <a:ext uri="{FF2B5EF4-FFF2-40B4-BE49-F238E27FC236}">
                <a16:creationId xmlns:a16="http://schemas.microsoft.com/office/drawing/2014/main" id="{9F037876-ACAB-4775-A6E3-905668803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825" y="3776663"/>
            <a:ext cx="2292350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404040"/>
                </a:solidFill>
              </a:rPr>
              <a:t>合作交流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2" y="253029"/>
            <a:ext cx="1330587" cy="13305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4" name="图片 17">
            <a:extLst>
              <a:ext uri="{FF2B5EF4-FFF2-40B4-BE49-F238E27FC236}">
                <a16:creationId xmlns:a16="http://schemas.microsoft.com/office/drawing/2014/main" id="{BE4224EE-853B-4945-B5C7-D5BE5748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85" name="组合 18">
            <a:extLst>
              <a:ext uri="{FF2B5EF4-FFF2-40B4-BE49-F238E27FC236}">
                <a16:creationId xmlns:a16="http://schemas.microsoft.com/office/drawing/2014/main" id="{23BDF3E0-28C2-4462-867F-2A5568D376CD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9A28E31-31E0-4F57-A8EC-9B0757BE119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E914357-EE4D-4CD3-9733-AD241DCD840F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2791" name="KSO_Shape">
              <a:extLst>
                <a:ext uri="{FF2B5EF4-FFF2-40B4-BE49-F238E27FC236}">
                  <a16:creationId xmlns:a16="http://schemas.microsoft.com/office/drawing/2014/main" id="{C856F47C-3FE1-4F0C-A1EB-C656B9A50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9195416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个人情况</a:t>
            </a:r>
            <a:endParaRPr lang="zh-CN" altLang="en-US" b="1" dirty="0">
              <a:solidFill>
                <a:srgbClr val="4B649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11E078-B61A-428F-9CA5-EBC6F78AAF4C}"/>
              </a:ext>
            </a:extLst>
          </p:cNvPr>
          <p:cNvCxnSpPr/>
          <p:nvPr/>
        </p:nvCxnSpPr>
        <p:spPr>
          <a:xfrm>
            <a:off x="0" y="8231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EAA31F-1374-4AE7-9709-E10A5C1F5524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30250" y="1657760"/>
            <a:ext cx="59917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1504" y="882651"/>
            <a:ext cx="3909237" cy="388620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141243" y="882651"/>
            <a:ext cx="3877403" cy="388620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0" y="934023"/>
            <a:ext cx="1201382" cy="16018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44" y="934023"/>
            <a:ext cx="1201382" cy="16018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29" y="934023"/>
            <a:ext cx="1201382" cy="16018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0" y="2637878"/>
            <a:ext cx="2680954" cy="20643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821" y="2637878"/>
            <a:ext cx="1022009" cy="10040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805" y="3660675"/>
            <a:ext cx="1053306" cy="4095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9805" y="4117397"/>
            <a:ext cx="1053306" cy="5848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1598" y="934023"/>
            <a:ext cx="2178653" cy="2941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6359" y="934023"/>
            <a:ext cx="1523109" cy="1549830"/>
          </a:xfrm>
          <a:prstGeom prst="rect">
            <a:avLst/>
          </a:prstGeom>
        </p:spPr>
      </p:pic>
      <p:pic>
        <p:nvPicPr>
          <p:cNvPr id="67586" name="Picture 2" descr="FAPS – Lehrstuhl für Fertigungsautomatisierung und Produktionssystematik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208" y="3978670"/>
            <a:ext cx="3721260" cy="72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8" name="Picture 4" descr="Image: FAU/Georg Pöhlei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359" y="3197285"/>
            <a:ext cx="1523109" cy="10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2496" y="2527198"/>
            <a:ext cx="1523109" cy="61595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11504" y="4846319"/>
            <a:ext cx="3909237" cy="178039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41243" y="4846319"/>
            <a:ext cx="3877403" cy="178039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5706" y="4889452"/>
            <a:ext cx="40173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信通院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2018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级博士生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博士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班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无线理论与技术研究室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(WT&amp;T)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研究方向：多天线技术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导师：杨鸿文教授 吴胜副教授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国家奖学金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(2020)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064032" y="4886247"/>
            <a:ext cx="41368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国家留基委联合培养博士研究生，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2020-2022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德国埃尔朗根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纽伦堡大学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研究方向：随机矩阵、统计力学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导师：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Ralf. R. Müller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教授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05610" y="882651"/>
            <a:ext cx="3964453" cy="5744059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200922" y="907128"/>
            <a:ext cx="381537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天线选择技术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高斯输入下上行信道天线选择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理想信道下容量扩展速率分析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理想信道下天线选择算法设计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非理想信道估计下天线选择技术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低精度量化器下天线选择技术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高斯输入下下行信道天线选择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ZF/RZF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下容量扩展速率分析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预编码天线选择联合设计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复本分析与预编码设计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非理想信道估计下天线选择技术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反射面场景下天线选择算法设计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非高斯输入下天线选择技术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低复杂度多天线选择算法设计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基于统计力学的容量扩展速率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基于信道统计信息的算法设计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非高斯输入下窃听信道天线选择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低复杂度多天线算法设计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天线选择与安全与编码联合设计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SNR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选择策略的互信息分析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2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4" name="图片 17">
            <a:extLst>
              <a:ext uri="{FF2B5EF4-FFF2-40B4-BE49-F238E27FC236}">
                <a16:creationId xmlns:a16="http://schemas.microsoft.com/office/drawing/2014/main" id="{BE4224EE-853B-4945-B5C7-D5BE5748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85" name="组合 18">
            <a:extLst>
              <a:ext uri="{FF2B5EF4-FFF2-40B4-BE49-F238E27FC236}">
                <a16:creationId xmlns:a16="http://schemas.microsoft.com/office/drawing/2014/main" id="{23BDF3E0-28C2-4462-867F-2A5568D376CD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9A28E31-31E0-4F57-A8EC-9B0757BE119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E914357-EE4D-4CD3-9733-AD241DCD840F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2791" name="KSO_Shape">
              <a:extLst>
                <a:ext uri="{FF2B5EF4-FFF2-40B4-BE49-F238E27FC236}">
                  <a16:creationId xmlns:a16="http://schemas.microsoft.com/office/drawing/2014/main" id="{C856F47C-3FE1-4F0C-A1EB-C656B9A50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9195416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个人情况</a:t>
            </a:r>
            <a:endParaRPr lang="zh-CN" altLang="en-US" b="1" dirty="0">
              <a:solidFill>
                <a:srgbClr val="4B649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11E078-B61A-428F-9CA5-EBC6F78AAF4C}"/>
              </a:ext>
            </a:extLst>
          </p:cNvPr>
          <p:cNvCxnSpPr/>
          <p:nvPr/>
        </p:nvCxnSpPr>
        <p:spPr>
          <a:xfrm>
            <a:off x="0" y="8231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EAA31F-1374-4AE7-9709-E10A5C1F5524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30250" y="1657760"/>
            <a:ext cx="59917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1166" y="840062"/>
            <a:ext cx="1184209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Chongjun Ouyang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Wu, C. Jiang, J. Cheng, and H. Yang, “Physical layer security over mixture Gamma distributed fading channels with discrete inputs: A unified and general analytical framework”, Early Access,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Commun. Lett.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2020. (SCI, IF: 3.419)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（非高斯输入下物理层安全）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Chongjun Ouyang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Wu, C. Jiang, D. W. K. Ng, and H. Yang, “Secrecy performance for finite-alphabet inputs over fluctuating two-ray channels in FDA communications”,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Wireless Commun. Lett.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9, no. 10, pp. 1638–1642, Oct. 2020. (SCI, IF: 4.660)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（非高斯输入下物理层安全）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Chongjun Ouyang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Wu, C. Jiang, J. Cheng, A. Xiao, and H. Yang, “Security enhancement via antenna selection in MIMOME channels with discrete inputs”,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Commun.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68, no. 8, pp. 5041–5055, Aug. 2020. (SCI, IF: 5.646)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（非高斯输入下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MIMO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窃听信道天线选择技术研究）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Chongjun Ouyang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Wu, C. Jiang, D. W. K. Ng, and H. Yang, “Receive antenna selection under discrete inputs: Approximation and applications”,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Commun.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68, no. 4, pp. 2634–2647, Apr. 2020.  (SCI, IF: 5.646)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（非高斯输入下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Massive MIMO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天线选择技术研究）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Chongjun Ouyang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Wu, C. Jiang, J. Cheng, and H. Yang, “Approximating ergodic mutual information for mixture gamma fading channels with discrete inputs”,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Commun. Lett.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24, no. 4, pp. 734–738, Apr. 2020. (SCI, IF: 3.419)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（非高斯输入下互信息分析）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Chongjun Ouyang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Ou, L. Zhang, P. Yang, and H. Yang, “Asymptotic upper capacity bound for receive antenna selection in massive MIMO systems,” in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2019 IEEE Intern. Commun. Conf. (ICC’2019)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Shanghai, China, May 2019, pp. 1–6. (EI,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列表会议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高斯输入下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Massive MIMO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上行链路天线选择技术研究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8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4" name="图片 17">
            <a:extLst>
              <a:ext uri="{FF2B5EF4-FFF2-40B4-BE49-F238E27FC236}">
                <a16:creationId xmlns:a16="http://schemas.microsoft.com/office/drawing/2014/main" id="{BE4224EE-853B-4945-B5C7-D5BE5748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85" name="组合 18">
            <a:extLst>
              <a:ext uri="{FF2B5EF4-FFF2-40B4-BE49-F238E27FC236}">
                <a16:creationId xmlns:a16="http://schemas.microsoft.com/office/drawing/2014/main" id="{23BDF3E0-28C2-4462-867F-2A5568D376CD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9A28E31-31E0-4F57-A8EC-9B0757BE119B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E914357-EE4D-4CD3-9733-AD241DCD840F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2791" name="KSO_Shape">
              <a:extLst>
                <a:ext uri="{FF2B5EF4-FFF2-40B4-BE49-F238E27FC236}">
                  <a16:creationId xmlns:a16="http://schemas.microsoft.com/office/drawing/2014/main" id="{C856F47C-3FE1-4F0C-A1EB-C656B9A50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9195416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个人情况</a:t>
            </a:r>
            <a:endParaRPr lang="zh-CN" altLang="en-US" b="1" dirty="0">
              <a:solidFill>
                <a:srgbClr val="4B649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11E078-B61A-428F-9CA5-EBC6F78AAF4C}"/>
              </a:ext>
            </a:extLst>
          </p:cNvPr>
          <p:cNvCxnSpPr/>
          <p:nvPr/>
        </p:nvCxnSpPr>
        <p:spPr>
          <a:xfrm>
            <a:off x="0" y="8231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EAA31F-1374-4AE7-9709-E10A5C1F5524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30250" y="1657760"/>
            <a:ext cx="59917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78550"/>
              </p:ext>
            </p:extLst>
          </p:nvPr>
        </p:nvGraphicFramePr>
        <p:xfrm>
          <a:off x="597022" y="3684372"/>
          <a:ext cx="11125537" cy="2361425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1828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6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3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论文发表</a:t>
                      </a:r>
                    </a:p>
                  </a:txBody>
                  <a:tcPr marL="91431" marR="91431" marT="45729" marB="45729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累计发表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篇论文，以第一作者身份发表 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篇 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SCI 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期刊论文（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篇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 TCOM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篇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 CL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篇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 WCL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）以及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篇列表会议论文（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IEEE ICC/PIMRC/WCNC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B649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。</a:t>
                      </a:r>
                      <a:endParaRPr kumimoji="1" lang="en-US" altLang="zh-CN" sz="19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431" marR="91431" marT="45729" marB="45729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508570"/>
                  </a:ext>
                </a:extLst>
              </a:tr>
              <a:tr h="16908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黑体" pitchFamily="49" charset="-122"/>
                          <a:cs typeface="Times New Roman" pitchFamily="18" charset="0"/>
                        </a:rPr>
                        <a:t>科研项目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8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1" marR="91431" marT="45729" marB="45729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信通院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2018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年博士研究生创新基金“大规模天线系统天线选择技术研究”</a:t>
                      </a:r>
                    </a:p>
                    <a:p>
                      <a:pPr marL="0" marR="0" lvl="0" indent="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北京邮电大学博士研究生创新基金“大规模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MIMO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系统天线选择技术研究”</a:t>
                      </a:r>
                      <a:endParaRPr kumimoji="1" lang="en-US" altLang="zh-CN" sz="19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国家科技重大专项项目“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5G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国际标准候选方案评估与验证”</a:t>
                      </a:r>
                      <a:endParaRPr kumimoji="1" lang="en-US" altLang="zh-CN" sz="19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华为海思合作课题“终端侧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MIMO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增强与</a:t>
                      </a:r>
                      <a:r>
                        <a:rPr kumimoji="1" lang="en-US" altLang="zh-CN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V2X</a:t>
                      </a: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自调度算法研究”</a:t>
                      </a:r>
                      <a:endParaRPr kumimoji="1" lang="en-US" altLang="zh-CN" sz="1900" b="1" u="none" strike="noStrike" kern="1200" cap="none" normalizeH="0" baseline="0" dirty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9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军委科技委前沿创新项目“波点共振网络安全预编码技术研究”</a:t>
                      </a:r>
                    </a:p>
                  </a:txBody>
                  <a:tcPr marL="91431" marR="91431" marT="45729" marB="45729" anchor="ctr" horzOverflow="overflow">
                    <a:lnL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31166" y="840880"/>
            <a:ext cx="118420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 startAt="7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Chongjun Ouyang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 Ou, P. Yang, L. Zhang, X. Zhang, and H. Yang, “Secrecy performance of antenna-selection-aided MIMOME channels with BPSK/QPSK modulations,” in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2019 IEEE Int. Symp. Personal, Indoor and Mobile Radio Commun. (PIMRC’2019)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Istanbul, Turkey, Sep. 2019, pp. 1–6.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(EI,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列表会议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（非高斯输入下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MIMO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窃听信道天线选择技术研究）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 startAt="7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Chongjun Ouyang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Z. Ou, L. Zhang, and H. Yang, “Optimal transmit antenna selection algorithm in massive MIMOME channels,” in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Proc. 2019 IEEE Wireless Commun. Networking Conf. (WCNC’2019)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Marrakech, Morocco, Apr. 2019, pp. 1–6. (EI,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列表会议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高斯输入下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Massive MIMO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下行链路天线选择技术研究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823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4" name="图片 17">
            <a:extLst>
              <a:ext uri="{FF2B5EF4-FFF2-40B4-BE49-F238E27FC236}">
                <a16:creationId xmlns:a16="http://schemas.microsoft.com/office/drawing/2014/main" id="{BE4224EE-853B-4945-B5C7-D5BE5748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" y="25400"/>
            <a:ext cx="10981185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科研学术</a:t>
            </a:r>
            <a:endParaRPr lang="zh-CN" altLang="en-US" b="1" dirty="0">
              <a:solidFill>
                <a:srgbClr val="4B649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11E078-B61A-428F-9CA5-EBC6F78AAF4C}"/>
              </a:ext>
            </a:extLst>
          </p:cNvPr>
          <p:cNvCxnSpPr/>
          <p:nvPr/>
        </p:nvCxnSpPr>
        <p:spPr>
          <a:xfrm>
            <a:off x="0" y="8231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EAA31F-1374-4AE7-9709-E10A5C1F5524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30250" y="1657760"/>
            <a:ext cx="59917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3" name="组合 5">
            <a:extLst>
              <a:ext uri="{FF2B5EF4-FFF2-40B4-BE49-F238E27FC236}">
                <a16:creationId xmlns:a16="http://schemas.microsoft.com/office/drawing/2014/main" id="{A5D18DF0-E7EF-441C-9DA4-AAE95DAD0127}"/>
              </a:ext>
            </a:extLst>
          </p:cNvPr>
          <p:cNvGrpSpPr>
            <a:grpSpLocks/>
          </p:cNvGrpSpPr>
          <p:nvPr/>
        </p:nvGrpSpPr>
        <p:grpSpPr bwMode="auto">
          <a:xfrm>
            <a:off x="209550" y="125413"/>
            <a:ext cx="638175" cy="638175"/>
            <a:chOff x="3209823" y="2234042"/>
            <a:chExt cx="1607262" cy="160726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B8ED15A-0638-469C-907A-95E98B9A4215}"/>
                </a:ext>
              </a:extLst>
            </p:cNvPr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30E6785-99AB-437D-9005-0102DE48E4EB}"/>
                </a:ext>
              </a:extLst>
            </p:cNvPr>
            <p:cNvSpPr/>
            <p:nvPr/>
          </p:nvSpPr>
          <p:spPr>
            <a:xfrm>
              <a:off x="3317775" y="2341991"/>
              <a:ext cx="1391361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3DCB5E41-4350-4E0C-917A-F65C259CDBAF}"/>
                </a:ext>
              </a:extLst>
            </p:cNvPr>
            <p:cNvSpPr/>
            <p:nvPr/>
          </p:nvSpPr>
          <p:spPr bwMode="auto">
            <a:xfrm>
              <a:off x="3549668" y="2597874"/>
              <a:ext cx="927574" cy="879596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8E985CF-AB70-400C-A572-90ECE7A753DB}"/>
              </a:ext>
            </a:extLst>
          </p:cNvPr>
          <p:cNvGrpSpPr/>
          <p:nvPr/>
        </p:nvGrpSpPr>
        <p:grpSpPr>
          <a:xfrm>
            <a:off x="227005" y="898225"/>
            <a:ext cx="6852956" cy="1031756"/>
            <a:chOff x="2324651" y="5715183"/>
            <a:chExt cx="6876502" cy="103175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1EA613-A08C-4E80-84EA-0AEBAE4A694A}"/>
                </a:ext>
              </a:extLst>
            </p:cNvPr>
            <p:cNvSpPr txBox="1"/>
            <p:nvPr/>
          </p:nvSpPr>
          <p:spPr>
            <a:xfrm>
              <a:off x="2678187" y="5715183"/>
              <a:ext cx="6067418" cy="1008000"/>
            </a:xfrm>
            <a:prstGeom prst="rect">
              <a:avLst/>
            </a:prstGeom>
            <a:noFill/>
            <a:ln w="28575">
              <a:solidFill>
                <a:srgbClr val="4B649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rgbClr val="00B0F0"/>
                </a:buClr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15640EB-5A0A-44B6-BA36-0FEC2FA02B64}"/>
                </a:ext>
              </a:extLst>
            </p:cNvPr>
            <p:cNvSpPr/>
            <p:nvPr/>
          </p:nvSpPr>
          <p:spPr bwMode="auto">
            <a:xfrm>
              <a:off x="2324651" y="5903489"/>
              <a:ext cx="647276" cy="639529"/>
            </a:xfrm>
            <a:prstGeom prst="rect">
              <a:avLst/>
            </a:prstGeom>
            <a:solidFill>
              <a:srgbClr val="4B649F"/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学术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DF8DBF2-E506-424E-974D-B17DD859AC76}"/>
                </a:ext>
              </a:extLst>
            </p:cNvPr>
            <p:cNvSpPr txBox="1"/>
            <p:nvPr/>
          </p:nvSpPr>
          <p:spPr>
            <a:xfrm>
              <a:off x="3390294" y="5731276"/>
              <a:ext cx="58108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</a:rPr>
                <a:t>研究生如何造就优秀的学术论文</a:t>
              </a:r>
              <a:endParaRPr lang="en-US" altLang="zh-CN" sz="2000" b="1" kern="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清华大学，高飞飞老师，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站直播回放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https://www.bilibili.com/video/av710395629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917452" y="898226"/>
            <a:ext cx="5152628" cy="3910442"/>
            <a:chOff x="6917452" y="898226"/>
            <a:chExt cx="5152628" cy="391044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8296" y="998287"/>
              <a:ext cx="4987859" cy="3810381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904AF4C-2941-40F6-8AB1-3041E1B0FCA4}"/>
                </a:ext>
              </a:extLst>
            </p:cNvPr>
            <p:cNvSpPr/>
            <p:nvPr/>
          </p:nvSpPr>
          <p:spPr bwMode="auto">
            <a:xfrm>
              <a:off x="6917452" y="898226"/>
              <a:ext cx="5152628" cy="3910442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  <a:prstDash val="lgDashDot"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5997" y="1986875"/>
            <a:ext cx="6620583" cy="1399976"/>
            <a:chOff x="155997" y="2062181"/>
            <a:chExt cx="6620583" cy="1399976"/>
          </a:xfrm>
        </p:grpSpPr>
        <p:sp>
          <p:nvSpPr>
            <p:cNvPr id="6" name="矩形 5"/>
            <p:cNvSpPr/>
            <p:nvPr/>
          </p:nvSpPr>
          <p:spPr>
            <a:xfrm>
              <a:off x="413886" y="2104468"/>
              <a:ext cx="616430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用三个</a:t>
              </a:r>
              <a:r>
                <a:rPr lang="en-US" altLang="zh-CN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List</a:t>
              </a: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来辅助你的科研（清华大学，高飞飞）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en-US" altLang="zh-CN" sz="2000" kern="0" dirty="0">
                  <a:latin typeface="微软雅黑" panose="020B0503020204020204" pitchFamily="34" charset="-122"/>
                </a:rPr>
                <a:t>Math List: 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记录平时阅读论文见到的好的数学工具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en-US" altLang="zh-CN" sz="2000" kern="0" dirty="0">
                  <a:latin typeface="微软雅黑" panose="020B0503020204020204" pitchFamily="34" charset="-122"/>
                </a:rPr>
                <a:t>Idea List: 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记录阅读论文的所思、所想、所得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en-US" altLang="zh-CN" sz="2000" kern="0" dirty="0">
                  <a:latin typeface="微软雅黑" panose="020B0503020204020204" pitchFamily="34" charset="-122"/>
                </a:rPr>
                <a:t>English List: 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记录阅读论文时见到的好的写作手法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55997" y="2062181"/>
              <a:ext cx="6620583" cy="139997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6073" y="3415072"/>
            <a:ext cx="6639535" cy="1851661"/>
            <a:chOff x="155997" y="3573743"/>
            <a:chExt cx="6639535" cy="1851661"/>
          </a:xfrm>
        </p:grpSpPr>
        <p:pic>
          <p:nvPicPr>
            <p:cNvPr id="70819" name="Picture 163" descr="Apple introduces new version of the most popular iPad starting at $329 -  App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97" y="3573743"/>
              <a:ext cx="3291842" cy="185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821" name="Picture 165" descr="Product Review: GoodNotes | LitReacto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360" y="3798278"/>
              <a:ext cx="2772172" cy="1472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十字形 13"/>
            <p:cNvSpPr/>
            <p:nvPr/>
          </p:nvSpPr>
          <p:spPr>
            <a:xfrm>
              <a:off x="3551895" y="4284435"/>
              <a:ext cx="533664" cy="500118"/>
            </a:xfrm>
            <a:prstGeom prst="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8545" y="5237467"/>
            <a:ext cx="6221497" cy="1399976"/>
            <a:chOff x="155997" y="2062181"/>
            <a:chExt cx="6174163" cy="1399976"/>
          </a:xfrm>
        </p:grpSpPr>
        <p:sp>
          <p:nvSpPr>
            <p:cNvPr id="45" name="矩形 44"/>
            <p:cNvSpPr/>
            <p:nvPr/>
          </p:nvSpPr>
          <p:spPr>
            <a:xfrm>
              <a:off x="165854" y="2106937"/>
              <a:ext cx="616430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个人经验：坚持就是胜利，越看越有成就感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尽量坚持每日精度</a:t>
              </a:r>
              <a:r>
                <a:rPr lang="en-US" altLang="zh-CN" sz="2000" kern="0" dirty="0">
                  <a:latin typeface="微软雅黑" panose="020B0503020204020204" pitchFamily="34" charset="-122"/>
                </a:rPr>
                <a:t>Trans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一篇或者</a:t>
              </a:r>
              <a:r>
                <a:rPr lang="en-US" altLang="zh-CN" sz="2000" kern="0" dirty="0">
                  <a:latin typeface="微软雅黑" panose="020B0503020204020204" pitchFamily="34" charset="-122"/>
                </a:rPr>
                <a:t>Letters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两篇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保持记录，文章越看越多，周末抽空温习回顾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自己研究方向的文章多读，别的方向的也不落下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155997" y="2062181"/>
              <a:ext cx="5850359" cy="139997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65433" y="5181966"/>
            <a:ext cx="5700722" cy="1246234"/>
            <a:chOff x="6598319" y="5237467"/>
            <a:chExt cx="5417142" cy="1140117"/>
          </a:xfrm>
        </p:grpSpPr>
        <p:pic>
          <p:nvPicPr>
            <p:cNvPr id="70827" name="Picture 171" descr="Researcher: 16,000 Academic Publications – Apps on Google Pla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0502" y="5237467"/>
              <a:ext cx="2334959" cy="114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833" name="Picture 177" descr="Researchgate logo - Freshwater Research Centr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8319" y="5459953"/>
              <a:ext cx="2873906" cy="894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899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4" name="图片 17">
            <a:extLst>
              <a:ext uri="{FF2B5EF4-FFF2-40B4-BE49-F238E27FC236}">
                <a16:creationId xmlns:a16="http://schemas.microsoft.com/office/drawing/2014/main" id="{BE4224EE-853B-4945-B5C7-D5BE5748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" y="25400"/>
            <a:ext cx="10981185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科研学术</a:t>
            </a:r>
            <a:endParaRPr lang="zh-CN" altLang="en-US" b="1" dirty="0">
              <a:solidFill>
                <a:srgbClr val="4B649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11E078-B61A-428F-9CA5-EBC6F78AAF4C}"/>
              </a:ext>
            </a:extLst>
          </p:cNvPr>
          <p:cNvCxnSpPr/>
          <p:nvPr/>
        </p:nvCxnSpPr>
        <p:spPr>
          <a:xfrm>
            <a:off x="0" y="8231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EAA31F-1374-4AE7-9709-E10A5C1F5524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30250" y="1657760"/>
            <a:ext cx="59917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3" name="组合 5">
            <a:extLst>
              <a:ext uri="{FF2B5EF4-FFF2-40B4-BE49-F238E27FC236}">
                <a16:creationId xmlns:a16="http://schemas.microsoft.com/office/drawing/2014/main" id="{A5D18DF0-E7EF-441C-9DA4-AAE95DAD0127}"/>
              </a:ext>
            </a:extLst>
          </p:cNvPr>
          <p:cNvGrpSpPr>
            <a:grpSpLocks/>
          </p:cNvGrpSpPr>
          <p:nvPr/>
        </p:nvGrpSpPr>
        <p:grpSpPr bwMode="auto">
          <a:xfrm>
            <a:off x="209550" y="125413"/>
            <a:ext cx="638175" cy="638175"/>
            <a:chOff x="3209823" y="2234042"/>
            <a:chExt cx="1607262" cy="160726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B8ED15A-0638-469C-907A-95E98B9A4215}"/>
                </a:ext>
              </a:extLst>
            </p:cNvPr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30E6785-99AB-437D-9005-0102DE48E4EB}"/>
                </a:ext>
              </a:extLst>
            </p:cNvPr>
            <p:cNvSpPr/>
            <p:nvPr/>
          </p:nvSpPr>
          <p:spPr>
            <a:xfrm>
              <a:off x="3317775" y="2341991"/>
              <a:ext cx="1391361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3DCB5E41-4350-4E0C-917A-F65C259CDBAF}"/>
                </a:ext>
              </a:extLst>
            </p:cNvPr>
            <p:cNvSpPr/>
            <p:nvPr/>
          </p:nvSpPr>
          <p:spPr bwMode="auto">
            <a:xfrm>
              <a:off x="3549668" y="2597874"/>
              <a:ext cx="927574" cy="879596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8E985CF-AB70-400C-A572-90ECE7A753DB}"/>
              </a:ext>
            </a:extLst>
          </p:cNvPr>
          <p:cNvGrpSpPr/>
          <p:nvPr/>
        </p:nvGrpSpPr>
        <p:grpSpPr>
          <a:xfrm>
            <a:off x="227005" y="865951"/>
            <a:ext cx="5441853" cy="723979"/>
            <a:chOff x="2324651" y="5715183"/>
            <a:chExt cx="5832576" cy="723979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1EA613-A08C-4E80-84EA-0AEBAE4A694A}"/>
                </a:ext>
              </a:extLst>
            </p:cNvPr>
            <p:cNvSpPr txBox="1"/>
            <p:nvPr/>
          </p:nvSpPr>
          <p:spPr>
            <a:xfrm>
              <a:off x="2678187" y="5715183"/>
              <a:ext cx="5479040" cy="720000"/>
            </a:xfrm>
            <a:prstGeom prst="rect">
              <a:avLst/>
            </a:prstGeom>
            <a:noFill/>
            <a:ln w="28575">
              <a:solidFill>
                <a:srgbClr val="4B649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rgbClr val="00B0F0"/>
                </a:buClr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15640EB-5A0A-44B6-BA36-0FEC2FA02B64}"/>
                </a:ext>
              </a:extLst>
            </p:cNvPr>
            <p:cNvSpPr/>
            <p:nvPr/>
          </p:nvSpPr>
          <p:spPr bwMode="auto">
            <a:xfrm>
              <a:off x="2324651" y="5763639"/>
              <a:ext cx="647276" cy="639529"/>
            </a:xfrm>
            <a:prstGeom prst="rect">
              <a:avLst/>
            </a:prstGeom>
            <a:solidFill>
              <a:srgbClr val="4B649F"/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DF8DBF2-E506-424E-974D-B17DD859AC76}"/>
                </a:ext>
              </a:extLst>
            </p:cNvPr>
            <p:cNvSpPr txBox="1"/>
            <p:nvPr/>
          </p:nvSpPr>
          <p:spPr>
            <a:xfrm>
              <a:off x="3390294" y="5731276"/>
              <a:ext cx="4398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</a:rPr>
                <a:t>如何查询、阅读、消化一篇论文</a:t>
              </a:r>
              <a:endParaRPr lang="en-US" altLang="zh-CN" sz="2000" b="1" kern="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</a:rPr>
                <a:t>数学知识与专业知识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2207" y="1639585"/>
            <a:ext cx="5841388" cy="3497189"/>
            <a:chOff x="155997" y="2062181"/>
            <a:chExt cx="6725863" cy="2217623"/>
          </a:xfrm>
        </p:grpSpPr>
        <p:sp>
          <p:nvSpPr>
            <p:cNvPr id="6" name="矩形 5"/>
            <p:cNvSpPr/>
            <p:nvPr/>
          </p:nvSpPr>
          <p:spPr>
            <a:xfrm>
              <a:off x="333371" y="2104468"/>
              <a:ext cx="6548489" cy="2166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如何查询论文</a:t>
              </a:r>
              <a:endPara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需要对某个东西入门，可以尝试阅读博士论文（</a:t>
              </a:r>
              <a:r>
                <a:rPr lang="en-US" altLang="zh-CN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CNKI</a:t>
              </a: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，谷歌学术）</a:t>
              </a:r>
              <a:endPara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利用</a:t>
              </a:r>
              <a:r>
                <a:rPr lang="en-US" altLang="zh-CN" kern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ResearchGate</a:t>
              </a: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Researcher</a:t>
              </a: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等软件或个人主页获取学术动态（了解最近自己的研究方向出了什么文章、刊在什么期刊上）</a:t>
              </a:r>
              <a:endPara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哪些刊物的论文值得一看，</a:t>
              </a:r>
              <a:r>
                <a:rPr lang="en-US" altLang="zh-CN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TIT, TSP, TWC, TCOM, TVT, JSAC, JIOT, CL, WCL, SPL</a:t>
              </a: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等</a:t>
              </a:r>
              <a:endPara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多阅读经典，比如几大学会与期刊的年度最佳论文，十几年前的</a:t>
              </a:r>
              <a:r>
                <a:rPr lang="en-US" altLang="zh-CN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</a:t>
              </a: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（引用量高的文章）</a:t>
              </a:r>
              <a:endPara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了解学术谱系，明白国内外哪些课题组最擅长做什么，可以让自己找文章与看文章更有方向</a:t>
              </a:r>
              <a:endPara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55997" y="2062181"/>
              <a:ext cx="6620583" cy="221762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2545" y="5218537"/>
            <a:ext cx="7328716" cy="1441200"/>
            <a:chOff x="155997" y="2090722"/>
            <a:chExt cx="6725863" cy="1227560"/>
          </a:xfrm>
        </p:grpSpPr>
        <p:sp>
          <p:nvSpPr>
            <p:cNvPr id="32" name="矩形 31"/>
            <p:cNvSpPr/>
            <p:nvPr/>
          </p:nvSpPr>
          <p:spPr>
            <a:xfrm>
              <a:off x="333371" y="2090722"/>
              <a:ext cx="6548489" cy="1167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如何阅读与消化论文</a:t>
              </a:r>
              <a:endPara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知识面越广，读的越透彻</a:t>
              </a:r>
              <a:endPara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经典文献或者精读文献尽量从头到尾看，看的时候多对照，就会发现大家都用哪些方法、都做哪些假设</a:t>
              </a:r>
              <a:endPara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有些论文自己可以尝试复现，复现过程又会发现许多新的问题</a:t>
              </a:r>
              <a:endPara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155997" y="2113762"/>
              <a:ext cx="6620583" cy="120452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29658" y="887516"/>
            <a:ext cx="6130068" cy="3199938"/>
            <a:chOff x="155997" y="2062181"/>
            <a:chExt cx="6690638" cy="2232315"/>
          </a:xfrm>
        </p:grpSpPr>
        <p:sp>
          <p:nvSpPr>
            <p:cNvPr id="39" name="矩形 38"/>
            <p:cNvSpPr/>
            <p:nvPr/>
          </p:nvSpPr>
          <p:spPr>
            <a:xfrm>
              <a:off x="298146" y="2104468"/>
              <a:ext cx="6548489" cy="2190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数学知识的学习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p"/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数学知识越多越好（看书</a:t>
              </a:r>
              <a:r>
                <a:rPr lang="en-US" altLang="zh-CN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论文、网课、视频教程）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p"/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需要多了解一些：优化中涉及的几大常用方法（老文献、祁忠勇老师的凸优化教材、</a:t>
              </a:r>
              <a:r>
                <a:rPr lang="en-US" altLang="zh-CN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CVX</a:t>
              </a: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的基本使用）、一些矩阵论的相关知识（张贤达，矩阵分析与应用）、概率论与随机过程、机器学习的基本算法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p"/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具体到某一方向：随机几何、随机矩阵论、博弈论、随机优化、统计力学、流形优化。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p"/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边学边做，边做边学，多写代码，理论与实践相结合。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p"/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明确一些经典问题的通用解法（</a:t>
              </a:r>
              <a:r>
                <a:rPr lang="en-US" altLang="zh-CN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Max-Min</a:t>
              </a: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、分式优化概率约束、鲁棒性设计、</a:t>
              </a:r>
              <a:r>
                <a:rPr lang="en-US" altLang="zh-CN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rank=1</a:t>
              </a: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问题）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5997" y="2062181"/>
              <a:ext cx="6620583" cy="2217623"/>
            </a:xfrm>
            <a:prstGeom prst="roundRect">
              <a:avLst/>
            </a:prstGeom>
            <a:noFill/>
            <a:ln w="38100">
              <a:solidFill>
                <a:srgbClr val="4B64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401260" y="4309889"/>
            <a:ext cx="4758465" cy="2353151"/>
            <a:chOff x="155997" y="2062181"/>
            <a:chExt cx="6690638" cy="2219801"/>
          </a:xfrm>
        </p:grpSpPr>
        <p:sp>
          <p:nvSpPr>
            <p:cNvPr id="42" name="矩形 41"/>
            <p:cNvSpPr/>
            <p:nvPr/>
          </p:nvSpPr>
          <p:spPr>
            <a:xfrm>
              <a:off x="298146" y="2104468"/>
              <a:ext cx="6548489" cy="2177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通信专业知识的学习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p"/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明确一些通信的基本场景的建模方式与基本假设、宽带场景</a:t>
              </a:r>
              <a:r>
                <a:rPr lang="en-US" altLang="zh-CN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/</a:t>
              </a: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窄带场景</a:t>
              </a:r>
              <a:r>
                <a:rPr lang="en-US" altLang="zh-CN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/MIMO-OFDM/</a:t>
              </a: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多用户场景</a:t>
              </a:r>
              <a:r>
                <a:rPr lang="en-US" altLang="zh-CN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/TDD/FDD/</a:t>
              </a: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全双工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p"/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明确一些通信的基本知识，比如：信道估计、信道编码、</a:t>
              </a:r>
              <a:r>
                <a:rPr lang="en-US" altLang="zh-CN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Precoding</a:t>
              </a: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，云雾霾计算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p"/>
                <a:defRPr/>
              </a:pPr>
              <a:r>
                <a:rPr lang="zh-CN" altLang="en-US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针对研究方向多读经典：书、开创性的论文、综述</a:t>
              </a:r>
              <a:endParaRPr lang="en-US" altLang="zh-CN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155997" y="2062181"/>
              <a:ext cx="6620583" cy="2217623"/>
            </a:xfrm>
            <a:prstGeom prst="roundRect">
              <a:avLst/>
            </a:prstGeom>
            <a:noFill/>
            <a:ln w="38100">
              <a:solidFill>
                <a:srgbClr val="4B64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8850" name="Picture 2" descr="Free Birthday Cake Cartoon, Download Free Clip Art, Free Clip Art on  Clipart Library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58" y="4061398"/>
            <a:ext cx="1190027" cy="11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28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4" name="图片 17">
            <a:extLst>
              <a:ext uri="{FF2B5EF4-FFF2-40B4-BE49-F238E27FC236}">
                <a16:creationId xmlns:a16="http://schemas.microsoft.com/office/drawing/2014/main" id="{BE4224EE-853B-4945-B5C7-D5BE5748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" y="25400"/>
            <a:ext cx="10981185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科研学术</a:t>
            </a:r>
            <a:endParaRPr lang="zh-CN" altLang="en-US" b="1" dirty="0">
              <a:solidFill>
                <a:srgbClr val="4B649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11E078-B61A-428F-9CA5-EBC6F78AAF4C}"/>
              </a:ext>
            </a:extLst>
          </p:cNvPr>
          <p:cNvCxnSpPr/>
          <p:nvPr/>
        </p:nvCxnSpPr>
        <p:spPr>
          <a:xfrm>
            <a:off x="0" y="8231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EAA31F-1374-4AE7-9709-E10A5C1F5524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30250" y="1657760"/>
            <a:ext cx="59917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3" name="组合 5">
            <a:extLst>
              <a:ext uri="{FF2B5EF4-FFF2-40B4-BE49-F238E27FC236}">
                <a16:creationId xmlns:a16="http://schemas.microsoft.com/office/drawing/2014/main" id="{A5D18DF0-E7EF-441C-9DA4-AAE95DAD0127}"/>
              </a:ext>
            </a:extLst>
          </p:cNvPr>
          <p:cNvGrpSpPr>
            <a:grpSpLocks/>
          </p:cNvGrpSpPr>
          <p:nvPr/>
        </p:nvGrpSpPr>
        <p:grpSpPr bwMode="auto">
          <a:xfrm>
            <a:off x="209550" y="125413"/>
            <a:ext cx="638175" cy="638175"/>
            <a:chOff x="3209823" y="2234042"/>
            <a:chExt cx="1607262" cy="160726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B8ED15A-0638-469C-907A-95E98B9A4215}"/>
                </a:ext>
              </a:extLst>
            </p:cNvPr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30E6785-99AB-437D-9005-0102DE48E4EB}"/>
                </a:ext>
              </a:extLst>
            </p:cNvPr>
            <p:cNvSpPr/>
            <p:nvPr/>
          </p:nvSpPr>
          <p:spPr>
            <a:xfrm>
              <a:off x="3317775" y="2341991"/>
              <a:ext cx="1391361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3DCB5E41-4350-4E0C-917A-F65C259CDBAF}"/>
                </a:ext>
              </a:extLst>
            </p:cNvPr>
            <p:cNvSpPr/>
            <p:nvPr/>
          </p:nvSpPr>
          <p:spPr bwMode="auto">
            <a:xfrm>
              <a:off x="3549668" y="2597874"/>
              <a:ext cx="927574" cy="879596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8E985CF-AB70-400C-A572-90ECE7A753DB}"/>
              </a:ext>
            </a:extLst>
          </p:cNvPr>
          <p:cNvGrpSpPr/>
          <p:nvPr/>
        </p:nvGrpSpPr>
        <p:grpSpPr>
          <a:xfrm>
            <a:off x="227005" y="898225"/>
            <a:ext cx="6852956" cy="723979"/>
            <a:chOff x="2324651" y="5715183"/>
            <a:chExt cx="6876502" cy="723979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1EA613-A08C-4E80-84EA-0AEBAE4A694A}"/>
                </a:ext>
              </a:extLst>
            </p:cNvPr>
            <p:cNvSpPr txBox="1"/>
            <p:nvPr/>
          </p:nvSpPr>
          <p:spPr>
            <a:xfrm>
              <a:off x="2678187" y="5715183"/>
              <a:ext cx="5093441" cy="720000"/>
            </a:xfrm>
            <a:prstGeom prst="rect">
              <a:avLst/>
            </a:prstGeom>
            <a:noFill/>
            <a:ln w="28575">
              <a:solidFill>
                <a:srgbClr val="4B649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rgbClr val="00B0F0"/>
                </a:buClr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15640EB-5A0A-44B6-BA36-0FEC2FA02B64}"/>
                </a:ext>
              </a:extLst>
            </p:cNvPr>
            <p:cNvSpPr/>
            <p:nvPr/>
          </p:nvSpPr>
          <p:spPr bwMode="auto">
            <a:xfrm>
              <a:off x="2324651" y="5752881"/>
              <a:ext cx="647276" cy="639529"/>
            </a:xfrm>
            <a:prstGeom prst="rect">
              <a:avLst/>
            </a:prstGeom>
            <a:solidFill>
              <a:srgbClr val="4B649F"/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投稿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DF8DBF2-E506-424E-974D-B17DD859AC76}"/>
                </a:ext>
              </a:extLst>
            </p:cNvPr>
            <p:cNvSpPr txBox="1"/>
            <p:nvPr/>
          </p:nvSpPr>
          <p:spPr>
            <a:xfrm>
              <a:off x="3390294" y="5731276"/>
              <a:ext cx="58108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</a:rPr>
                <a:t>找个合适的期刊</a:t>
              </a:r>
              <a:r>
                <a:rPr lang="en-US" altLang="zh-CN" sz="2000" b="1" dirty="0">
                  <a:latin typeface="微软雅黑" panose="020B0503020204020204" pitchFamily="34" charset="-122"/>
                </a:rPr>
                <a:t>/</a:t>
              </a:r>
              <a:r>
                <a:rPr lang="zh-CN" altLang="en-US" sz="2000" b="1" dirty="0">
                  <a:latin typeface="微软雅黑" panose="020B0503020204020204" pitchFamily="34" charset="-122"/>
                </a:rPr>
                <a:t>会议投稿</a:t>
              </a:r>
              <a:endParaRPr lang="en-US" altLang="zh-CN" sz="2000" b="1" kern="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适当抓住特刊的机会</a:t>
              </a:r>
              <a:endPara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8058" y="1781928"/>
            <a:ext cx="6620583" cy="4806850"/>
            <a:chOff x="155997" y="2062181"/>
            <a:chExt cx="6620583" cy="1399976"/>
          </a:xfrm>
        </p:grpSpPr>
        <p:sp>
          <p:nvSpPr>
            <p:cNvPr id="6" name="矩形 5"/>
            <p:cNvSpPr/>
            <p:nvPr/>
          </p:nvSpPr>
          <p:spPr>
            <a:xfrm>
              <a:off x="413885" y="2078715"/>
              <a:ext cx="6255385" cy="1371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论文的投稿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国际通信界公认三大主流期刊：</a:t>
              </a: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TWC/TCOM/JSAC</a:t>
              </a: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不要浪费自己的工作与想法：最满意的投</a:t>
              </a: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，工作量不足考虑</a:t>
              </a: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Letters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，创新性不够还可以考虑列表会议，但投稿之前一定要自己能说服自己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写完的文章一定要投出去，放在审稿人手里好过放在自己手里。初稿必须一气呵成写完，修改十遍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论文不停，保证自己的产出，不浪费时间的最好办法就是多让自己手头有几篇文章在写或在审稿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JSAC/JSTP</a:t>
              </a:r>
              <a:r>
                <a:rPr lang="zh-CN" altLang="en-US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等期刊以及某些</a:t>
              </a: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</a:t>
              </a:r>
              <a:r>
                <a:rPr lang="zh-CN" altLang="en-US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都有</a:t>
              </a: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Special Issue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，主题合适的话可以尝试，但是可能会有风险（分子期刊、分母期刊）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Letters</a:t>
              </a:r>
              <a:r>
                <a:rPr lang="zh-CN" altLang="en-US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一般一个月就会有结果，</a:t>
              </a: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</a:t>
              </a:r>
              <a:r>
                <a:rPr lang="zh-CN" altLang="en-US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一般得两个月，</a:t>
              </a: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Letters</a:t>
              </a:r>
              <a:r>
                <a:rPr lang="zh-CN" altLang="en-US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的被拒允许重投以及</a:t>
              </a:r>
              <a:r>
                <a:rPr lang="en-US" altLang="zh-CN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</a:t>
              </a:r>
              <a:r>
                <a:rPr lang="zh-CN" altLang="en-US" sz="2000" kern="0" dirty="0">
                  <a:latin typeface="微软雅黑" panose="020B0503020204020204" pitchFamily="34" charset="-122"/>
                </a:rPr>
                <a:t>的大修都是非常正面的评价，只要意见回复合理，基本能中。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55997" y="2062181"/>
              <a:ext cx="6620583" cy="139997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79219" y="871578"/>
            <a:ext cx="5133324" cy="2214545"/>
            <a:chOff x="6879219" y="871578"/>
            <a:chExt cx="5133324" cy="2214545"/>
          </a:xfrm>
        </p:grpSpPr>
        <p:pic>
          <p:nvPicPr>
            <p:cNvPr id="77828" name="Picture 4" descr="Publications | IEEE Signal Processing Societ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026" y="871578"/>
              <a:ext cx="1579847" cy="220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5819" y="871578"/>
              <a:ext cx="1626724" cy="220347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219" y="892548"/>
              <a:ext cx="1709279" cy="2193575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6879219" y="3161229"/>
            <a:ext cx="5366436" cy="3518929"/>
            <a:chOff x="155997" y="2062181"/>
            <a:chExt cx="6620583" cy="1417168"/>
          </a:xfrm>
        </p:grpSpPr>
        <p:sp>
          <p:nvSpPr>
            <p:cNvPr id="50" name="矩形 49"/>
            <p:cNvSpPr/>
            <p:nvPr/>
          </p:nvSpPr>
          <p:spPr>
            <a:xfrm>
              <a:off x="413885" y="2078715"/>
              <a:ext cx="6255385" cy="1400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论文的返修</a:t>
              </a:r>
              <a:endParaRPr lang="en-US" altLang="zh-CN" sz="2000" b="1" kern="0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必须重视每一个审稿人以及编辑的意见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态度非常重要，表现自己的认真与感谢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回复意见尽可能写的完善，能正面回应尽量正面回应，提出的问题无法解决，则从侧面回应，比如考虑一种特例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微软雅黑" panose="020B0503020204020204" pitchFamily="34" charset="-122"/>
                </a:rPr>
                <a:t>有人质疑创新性就将创新性掰开揉碎再阐述一遍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  <a:p>
              <a:pPr marL="342900" indent="-342900" fontAlgn="auto"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Font typeface="Wingdings" panose="05000000000000000000" pitchFamily="2" charset="2"/>
                <a:buChar char="p"/>
                <a:defRPr/>
              </a:pPr>
              <a:r>
                <a:rPr lang="zh-CN" altLang="en-US" sz="20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最好回复的意见就是审稿人要求你加参考文献，一般这么提问的审稿人基本对你的文章没什么问题，修了基本给过</a:t>
              </a:r>
              <a:endParaRPr lang="en-US" altLang="zh-CN" sz="2000" kern="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55997" y="2062181"/>
              <a:ext cx="6620583" cy="139997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376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4" name="图片 17">
            <a:extLst>
              <a:ext uri="{FF2B5EF4-FFF2-40B4-BE49-F238E27FC236}">
                <a16:creationId xmlns:a16="http://schemas.microsoft.com/office/drawing/2014/main" id="{BE4224EE-853B-4945-B5C7-D5BE5748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6" name="文本框 22">
            <a:extLst>
              <a:ext uri="{FF2B5EF4-FFF2-40B4-BE49-F238E27FC236}">
                <a16:creationId xmlns:a16="http://schemas.microsoft.com/office/drawing/2014/main" id="{4CDD033A-9BDC-462A-93B9-D2A3289CB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2" y="25400"/>
            <a:ext cx="10981185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4B64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科研学术</a:t>
            </a:r>
            <a:endParaRPr lang="zh-CN" altLang="en-US" b="1" dirty="0">
              <a:solidFill>
                <a:srgbClr val="4B649F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311E078-B61A-428F-9CA5-EBC6F78AAF4C}"/>
              </a:ext>
            </a:extLst>
          </p:cNvPr>
          <p:cNvCxnSpPr/>
          <p:nvPr/>
        </p:nvCxnSpPr>
        <p:spPr>
          <a:xfrm>
            <a:off x="0" y="823119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FEAA31F-1374-4AE7-9709-E10A5C1F5524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30250" y="1657760"/>
            <a:ext cx="5991791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3" name="组合 5">
            <a:extLst>
              <a:ext uri="{FF2B5EF4-FFF2-40B4-BE49-F238E27FC236}">
                <a16:creationId xmlns:a16="http://schemas.microsoft.com/office/drawing/2014/main" id="{A5D18DF0-E7EF-441C-9DA4-AAE95DAD0127}"/>
              </a:ext>
            </a:extLst>
          </p:cNvPr>
          <p:cNvGrpSpPr>
            <a:grpSpLocks/>
          </p:cNvGrpSpPr>
          <p:nvPr/>
        </p:nvGrpSpPr>
        <p:grpSpPr bwMode="auto">
          <a:xfrm>
            <a:off x="209550" y="125413"/>
            <a:ext cx="638175" cy="638175"/>
            <a:chOff x="3209823" y="2234042"/>
            <a:chExt cx="1607262" cy="160726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B8ED15A-0638-469C-907A-95E98B9A4215}"/>
                </a:ext>
              </a:extLst>
            </p:cNvPr>
            <p:cNvSpPr/>
            <p:nvPr/>
          </p:nvSpPr>
          <p:spPr>
            <a:xfrm>
              <a:off x="3209823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30E6785-99AB-437D-9005-0102DE48E4EB}"/>
                </a:ext>
              </a:extLst>
            </p:cNvPr>
            <p:cNvSpPr/>
            <p:nvPr/>
          </p:nvSpPr>
          <p:spPr>
            <a:xfrm>
              <a:off x="3317775" y="2341991"/>
              <a:ext cx="1391361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3DCB5E41-4350-4E0C-917A-F65C259CDBAF}"/>
                </a:ext>
              </a:extLst>
            </p:cNvPr>
            <p:cNvSpPr/>
            <p:nvPr/>
          </p:nvSpPr>
          <p:spPr bwMode="auto">
            <a:xfrm>
              <a:off x="3549668" y="2597874"/>
              <a:ext cx="927574" cy="879596"/>
            </a:xfrm>
            <a:custGeom>
              <a:avLst/>
              <a:gdLst>
                <a:gd name="T0" fmla="*/ 2147483646 w 5871"/>
                <a:gd name="T1" fmla="*/ 2147483646 h 5585"/>
                <a:gd name="T2" fmla="*/ 2147483646 w 5871"/>
                <a:gd name="T3" fmla="*/ 2147483646 h 5585"/>
                <a:gd name="T4" fmla="*/ 2147483646 w 5871"/>
                <a:gd name="T5" fmla="*/ 2147483646 h 5585"/>
                <a:gd name="T6" fmla="*/ 2147483646 w 5871"/>
                <a:gd name="T7" fmla="*/ 2147483646 h 5585"/>
                <a:gd name="T8" fmla="*/ 2147483646 w 5871"/>
                <a:gd name="T9" fmla="*/ 2147483646 h 5585"/>
                <a:gd name="T10" fmla="*/ 2147483646 w 5871"/>
                <a:gd name="T11" fmla="*/ 2147483646 h 5585"/>
                <a:gd name="T12" fmla="*/ 2147483646 w 5871"/>
                <a:gd name="T13" fmla="*/ 2147483646 h 5585"/>
                <a:gd name="T14" fmla="*/ 2147483646 w 5871"/>
                <a:gd name="T15" fmla="*/ 2147483646 h 5585"/>
                <a:gd name="T16" fmla="*/ 2147483646 w 5871"/>
                <a:gd name="T17" fmla="*/ 2147483646 h 5585"/>
                <a:gd name="T18" fmla="*/ 2147483646 w 5871"/>
                <a:gd name="T19" fmla="*/ 2147483646 h 5585"/>
                <a:gd name="T20" fmla="*/ 2147483646 w 5871"/>
                <a:gd name="T21" fmla="*/ 2147483646 h 5585"/>
                <a:gd name="T22" fmla="*/ 2147483646 w 5871"/>
                <a:gd name="T23" fmla="*/ 2147483646 h 5585"/>
                <a:gd name="T24" fmla="*/ 2147483646 w 5871"/>
                <a:gd name="T25" fmla="*/ 2147483646 h 5585"/>
                <a:gd name="T26" fmla="*/ 2147483646 w 5871"/>
                <a:gd name="T27" fmla="*/ 2147483646 h 5585"/>
                <a:gd name="T28" fmla="*/ 2147483646 w 5871"/>
                <a:gd name="T29" fmla="*/ 2147483646 h 5585"/>
                <a:gd name="T30" fmla="*/ 2147483646 w 5871"/>
                <a:gd name="T31" fmla="*/ 2147483646 h 5585"/>
                <a:gd name="T32" fmla="*/ 2147483646 w 5871"/>
                <a:gd name="T33" fmla="*/ 2147483646 h 5585"/>
                <a:gd name="T34" fmla="*/ 2147483646 w 5871"/>
                <a:gd name="T35" fmla="*/ 2147483646 h 5585"/>
                <a:gd name="T36" fmla="*/ 2147483646 w 5871"/>
                <a:gd name="T37" fmla="*/ 2147483646 h 5585"/>
                <a:gd name="T38" fmla="*/ 2147483646 w 5871"/>
                <a:gd name="T39" fmla="*/ 2147483646 h 5585"/>
                <a:gd name="T40" fmla="*/ 2147483646 w 5871"/>
                <a:gd name="T41" fmla="*/ 2147483646 h 5585"/>
                <a:gd name="T42" fmla="*/ 2147483646 w 5871"/>
                <a:gd name="T43" fmla="*/ 2147483646 h 5585"/>
                <a:gd name="T44" fmla="*/ 2147483646 w 5871"/>
                <a:gd name="T45" fmla="*/ 2147483646 h 5585"/>
                <a:gd name="T46" fmla="*/ 2147483646 w 5871"/>
                <a:gd name="T47" fmla="*/ 2147483646 h 5585"/>
                <a:gd name="T48" fmla="*/ 2147483646 w 5871"/>
                <a:gd name="T49" fmla="*/ 2147483646 h 5585"/>
                <a:gd name="T50" fmla="*/ 2147483646 w 5871"/>
                <a:gd name="T51" fmla="*/ 2147483646 h 5585"/>
                <a:gd name="T52" fmla="*/ 2147483646 w 5871"/>
                <a:gd name="T53" fmla="*/ 2147483646 h 5585"/>
                <a:gd name="T54" fmla="*/ 2147483646 w 5871"/>
                <a:gd name="T55" fmla="*/ 2147483646 h 5585"/>
                <a:gd name="T56" fmla="*/ 2147483646 w 5871"/>
                <a:gd name="T57" fmla="*/ 2147483646 h 5585"/>
                <a:gd name="T58" fmla="*/ 2147483646 w 5871"/>
                <a:gd name="T59" fmla="*/ 2147483646 h 5585"/>
                <a:gd name="T60" fmla="*/ 2147483646 w 5871"/>
                <a:gd name="T61" fmla="*/ 2147483646 h 5585"/>
                <a:gd name="T62" fmla="*/ 2147483646 w 5871"/>
                <a:gd name="T63" fmla="*/ 2147483646 h 5585"/>
                <a:gd name="T64" fmla="*/ 2147483646 w 5871"/>
                <a:gd name="T65" fmla="*/ 2147483646 h 5585"/>
                <a:gd name="T66" fmla="*/ 2147483646 w 5871"/>
                <a:gd name="T67" fmla="*/ 2147483646 h 5585"/>
                <a:gd name="T68" fmla="*/ 2147483646 w 5871"/>
                <a:gd name="T69" fmla="*/ 2147483646 h 5585"/>
                <a:gd name="T70" fmla="*/ 2147483646 w 5871"/>
                <a:gd name="T71" fmla="*/ 2147483646 h 5585"/>
                <a:gd name="T72" fmla="*/ 2147483646 w 5871"/>
                <a:gd name="T73" fmla="*/ 2147483646 h 5585"/>
                <a:gd name="T74" fmla="*/ 2147483646 w 5871"/>
                <a:gd name="T75" fmla="*/ 2147483646 h 5585"/>
                <a:gd name="T76" fmla="*/ 2147483646 w 5871"/>
                <a:gd name="T77" fmla="*/ 2147483646 h 5585"/>
                <a:gd name="T78" fmla="*/ 2147483646 w 5871"/>
                <a:gd name="T79" fmla="*/ 2147483646 h 5585"/>
                <a:gd name="T80" fmla="*/ 2147483646 w 5871"/>
                <a:gd name="T81" fmla="*/ 2147483646 h 5585"/>
                <a:gd name="T82" fmla="*/ 2147483646 w 5871"/>
                <a:gd name="T83" fmla="*/ 2147483646 h 5585"/>
                <a:gd name="T84" fmla="*/ 2147483646 w 5871"/>
                <a:gd name="T85" fmla="*/ 2147483646 h 5585"/>
                <a:gd name="T86" fmla="*/ 2147483646 w 5871"/>
                <a:gd name="T87" fmla="*/ 2147483646 h 5585"/>
                <a:gd name="T88" fmla="*/ 2147483646 w 5871"/>
                <a:gd name="T89" fmla="*/ 2147483646 h 5585"/>
                <a:gd name="T90" fmla="*/ 2147483646 w 5871"/>
                <a:gd name="T91" fmla="*/ 2147483646 h 5585"/>
                <a:gd name="T92" fmla="*/ 2147483646 w 5871"/>
                <a:gd name="T93" fmla="*/ 2147483646 h 5585"/>
                <a:gd name="T94" fmla="*/ 2147483646 w 5871"/>
                <a:gd name="T95" fmla="*/ 2147483646 h 5585"/>
                <a:gd name="T96" fmla="*/ 2147483646 w 5871"/>
                <a:gd name="T97" fmla="*/ 2147483646 h 5585"/>
                <a:gd name="T98" fmla="*/ 2147483646 w 5871"/>
                <a:gd name="T99" fmla="*/ 2147483646 h 5585"/>
                <a:gd name="T100" fmla="*/ 2147483646 w 5871"/>
                <a:gd name="T101" fmla="*/ 2147483646 h 5585"/>
                <a:gd name="T102" fmla="*/ 2147483646 w 5871"/>
                <a:gd name="T103" fmla="*/ 2147483646 h 5585"/>
                <a:gd name="T104" fmla="*/ 0 w 5871"/>
                <a:gd name="T105" fmla="*/ 2147483646 h 5585"/>
                <a:gd name="T106" fmla="*/ 2147483646 w 5871"/>
                <a:gd name="T107" fmla="*/ 0 h 5585"/>
                <a:gd name="T108" fmla="*/ 2147483646 w 5871"/>
                <a:gd name="T109" fmla="*/ 2147483646 h 5585"/>
                <a:gd name="T110" fmla="*/ 2147483646 w 5871"/>
                <a:gd name="T111" fmla="*/ 2147483646 h 558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871" h="5585">
                  <a:moveTo>
                    <a:pt x="774" y="374"/>
                  </a:moveTo>
                  <a:lnTo>
                    <a:pt x="774" y="1910"/>
                  </a:lnTo>
                  <a:lnTo>
                    <a:pt x="5107" y="1910"/>
                  </a:lnTo>
                  <a:lnTo>
                    <a:pt x="5107" y="374"/>
                  </a:lnTo>
                  <a:lnTo>
                    <a:pt x="774" y="374"/>
                  </a:lnTo>
                  <a:close/>
                  <a:moveTo>
                    <a:pt x="1597" y="3265"/>
                  </a:moveTo>
                  <a:lnTo>
                    <a:pt x="1597" y="3265"/>
                  </a:lnTo>
                  <a:lnTo>
                    <a:pt x="1591" y="3265"/>
                  </a:lnTo>
                  <a:lnTo>
                    <a:pt x="1587" y="3265"/>
                  </a:lnTo>
                  <a:lnTo>
                    <a:pt x="1586" y="3265"/>
                  </a:lnTo>
                  <a:lnTo>
                    <a:pt x="1581" y="3265"/>
                  </a:lnTo>
                  <a:lnTo>
                    <a:pt x="1576" y="3265"/>
                  </a:lnTo>
                  <a:lnTo>
                    <a:pt x="1571" y="3265"/>
                  </a:lnTo>
                  <a:lnTo>
                    <a:pt x="1570" y="3265"/>
                  </a:lnTo>
                  <a:lnTo>
                    <a:pt x="1566" y="3265"/>
                  </a:lnTo>
                  <a:lnTo>
                    <a:pt x="1560" y="3265"/>
                  </a:lnTo>
                  <a:lnTo>
                    <a:pt x="1555" y="3265"/>
                  </a:lnTo>
                  <a:lnTo>
                    <a:pt x="1550" y="3265"/>
                  </a:lnTo>
                  <a:lnTo>
                    <a:pt x="1545" y="3265"/>
                  </a:lnTo>
                  <a:lnTo>
                    <a:pt x="1540" y="3265"/>
                  </a:lnTo>
                  <a:lnTo>
                    <a:pt x="1539" y="3265"/>
                  </a:lnTo>
                  <a:lnTo>
                    <a:pt x="1535" y="3265"/>
                  </a:lnTo>
                  <a:lnTo>
                    <a:pt x="1529" y="3265"/>
                  </a:lnTo>
                  <a:lnTo>
                    <a:pt x="1525" y="3265"/>
                  </a:lnTo>
                  <a:lnTo>
                    <a:pt x="1524" y="3265"/>
                  </a:lnTo>
                  <a:lnTo>
                    <a:pt x="1519" y="3265"/>
                  </a:lnTo>
                  <a:lnTo>
                    <a:pt x="1514" y="3265"/>
                  </a:lnTo>
                  <a:lnTo>
                    <a:pt x="1509" y="3265"/>
                  </a:lnTo>
                  <a:lnTo>
                    <a:pt x="1508" y="3265"/>
                  </a:lnTo>
                  <a:lnTo>
                    <a:pt x="1504" y="3265"/>
                  </a:lnTo>
                  <a:lnTo>
                    <a:pt x="1498" y="3265"/>
                  </a:lnTo>
                  <a:lnTo>
                    <a:pt x="1494" y="3265"/>
                  </a:lnTo>
                  <a:lnTo>
                    <a:pt x="1493" y="3265"/>
                  </a:lnTo>
                  <a:lnTo>
                    <a:pt x="1488" y="3265"/>
                  </a:lnTo>
                  <a:lnTo>
                    <a:pt x="1483" y="3265"/>
                  </a:lnTo>
                  <a:lnTo>
                    <a:pt x="1478" y="3265"/>
                  </a:lnTo>
                  <a:lnTo>
                    <a:pt x="1477" y="3265"/>
                  </a:lnTo>
                  <a:lnTo>
                    <a:pt x="1473" y="3265"/>
                  </a:lnTo>
                  <a:lnTo>
                    <a:pt x="1467" y="3265"/>
                  </a:lnTo>
                  <a:lnTo>
                    <a:pt x="1463" y="3265"/>
                  </a:lnTo>
                  <a:lnTo>
                    <a:pt x="1462" y="3265"/>
                  </a:lnTo>
                  <a:lnTo>
                    <a:pt x="1457" y="3265"/>
                  </a:lnTo>
                  <a:lnTo>
                    <a:pt x="1452" y="3265"/>
                  </a:lnTo>
                  <a:lnTo>
                    <a:pt x="1446" y="3265"/>
                  </a:lnTo>
                  <a:lnTo>
                    <a:pt x="1442" y="3265"/>
                  </a:lnTo>
                  <a:lnTo>
                    <a:pt x="1266" y="3265"/>
                  </a:lnTo>
                  <a:lnTo>
                    <a:pt x="1345" y="3830"/>
                  </a:lnTo>
                  <a:lnTo>
                    <a:pt x="1294" y="3911"/>
                  </a:lnTo>
                  <a:lnTo>
                    <a:pt x="1345" y="3977"/>
                  </a:lnTo>
                  <a:lnTo>
                    <a:pt x="1117" y="4116"/>
                  </a:lnTo>
                  <a:lnTo>
                    <a:pt x="1112" y="4144"/>
                  </a:lnTo>
                  <a:lnTo>
                    <a:pt x="1106" y="4173"/>
                  </a:lnTo>
                  <a:lnTo>
                    <a:pt x="1103" y="4201"/>
                  </a:lnTo>
                  <a:lnTo>
                    <a:pt x="1099" y="4228"/>
                  </a:lnTo>
                  <a:lnTo>
                    <a:pt x="1097" y="4255"/>
                  </a:lnTo>
                  <a:lnTo>
                    <a:pt x="1096" y="4281"/>
                  </a:lnTo>
                  <a:lnTo>
                    <a:pt x="1096" y="4308"/>
                  </a:lnTo>
                  <a:lnTo>
                    <a:pt x="1096" y="4333"/>
                  </a:lnTo>
                  <a:lnTo>
                    <a:pt x="1097" y="4359"/>
                  </a:lnTo>
                  <a:lnTo>
                    <a:pt x="1098" y="4383"/>
                  </a:lnTo>
                  <a:lnTo>
                    <a:pt x="1100" y="4407"/>
                  </a:lnTo>
                  <a:lnTo>
                    <a:pt x="1104" y="4432"/>
                  </a:lnTo>
                  <a:lnTo>
                    <a:pt x="1112" y="4478"/>
                  </a:lnTo>
                  <a:lnTo>
                    <a:pt x="1121" y="4523"/>
                  </a:lnTo>
                  <a:lnTo>
                    <a:pt x="1133" y="4568"/>
                  </a:lnTo>
                  <a:lnTo>
                    <a:pt x="1147" y="4611"/>
                  </a:lnTo>
                  <a:lnTo>
                    <a:pt x="1162" y="4653"/>
                  </a:lnTo>
                  <a:lnTo>
                    <a:pt x="1179" y="4694"/>
                  </a:lnTo>
                  <a:lnTo>
                    <a:pt x="1198" y="4733"/>
                  </a:lnTo>
                  <a:lnTo>
                    <a:pt x="1218" y="4772"/>
                  </a:lnTo>
                  <a:lnTo>
                    <a:pt x="1238" y="4812"/>
                  </a:lnTo>
                  <a:lnTo>
                    <a:pt x="1259" y="4849"/>
                  </a:lnTo>
                  <a:lnTo>
                    <a:pt x="774" y="4849"/>
                  </a:lnTo>
                  <a:lnTo>
                    <a:pt x="774" y="2135"/>
                  </a:lnTo>
                  <a:lnTo>
                    <a:pt x="2185" y="2135"/>
                  </a:lnTo>
                  <a:lnTo>
                    <a:pt x="2185" y="4849"/>
                  </a:lnTo>
                  <a:lnTo>
                    <a:pt x="1780" y="4849"/>
                  </a:lnTo>
                  <a:lnTo>
                    <a:pt x="1801" y="4812"/>
                  </a:lnTo>
                  <a:lnTo>
                    <a:pt x="1821" y="4772"/>
                  </a:lnTo>
                  <a:lnTo>
                    <a:pt x="1841" y="4733"/>
                  </a:lnTo>
                  <a:lnTo>
                    <a:pt x="1859" y="4694"/>
                  </a:lnTo>
                  <a:lnTo>
                    <a:pt x="1876" y="4653"/>
                  </a:lnTo>
                  <a:lnTo>
                    <a:pt x="1892" y="4611"/>
                  </a:lnTo>
                  <a:lnTo>
                    <a:pt x="1905" y="4568"/>
                  </a:lnTo>
                  <a:lnTo>
                    <a:pt x="1917" y="4523"/>
                  </a:lnTo>
                  <a:lnTo>
                    <a:pt x="1927" y="4478"/>
                  </a:lnTo>
                  <a:lnTo>
                    <a:pt x="1935" y="4432"/>
                  </a:lnTo>
                  <a:lnTo>
                    <a:pt x="1938" y="4407"/>
                  </a:lnTo>
                  <a:lnTo>
                    <a:pt x="1941" y="4383"/>
                  </a:lnTo>
                  <a:lnTo>
                    <a:pt x="1942" y="4359"/>
                  </a:lnTo>
                  <a:lnTo>
                    <a:pt x="1943" y="4333"/>
                  </a:lnTo>
                  <a:lnTo>
                    <a:pt x="1943" y="4308"/>
                  </a:lnTo>
                  <a:lnTo>
                    <a:pt x="1942" y="4281"/>
                  </a:lnTo>
                  <a:lnTo>
                    <a:pt x="1941" y="4255"/>
                  </a:lnTo>
                  <a:lnTo>
                    <a:pt x="1938" y="4228"/>
                  </a:lnTo>
                  <a:lnTo>
                    <a:pt x="1936" y="4201"/>
                  </a:lnTo>
                  <a:lnTo>
                    <a:pt x="1932" y="4173"/>
                  </a:lnTo>
                  <a:lnTo>
                    <a:pt x="1927" y="4144"/>
                  </a:lnTo>
                  <a:lnTo>
                    <a:pt x="1922" y="4116"/>
                  </a:lnTo>
                  <a:lnTo>
                    <a:pt x="1694" y="3977"/>
                  </a:lnTo>
                  <a:lnTo>
                    <a:pt x="1745" y="3911"/>
                  </a:lnTo>
                  <a:lnTo>
                    <a:pt x="1694" y="3830"/>
                  </a:lnTo>
                  <a:lnTo>
                    <a:pt x="1771" y="3265"/>
                  </a:lnTo>
                  <a:lnTo>
                    <a:pt x="1597" y="3265"/>
                  </a:lnTo>
                  <a:close/>
                  <a:moveTo>
                    <a:pt x="4819" y="863"/>
                  </a:moveTo>
                  <a:lnTo>
                    <a:pt x="4819" y="1057"/>
                  </a:lnTo>
                  <a:lnTo>
                    <a:pt x="3585" y="1057"/>
                  </a:lnTo>
                  <a:lnTo>
                    <a:pt x="3585" y="863"/>
                  </a:lnTo>
                  <a:lnTo>
                    <a:pt x="4819" y="863"/>
                  </a:lnTo>
                  <a:close/>
                  <a:moveTo>
                    <a:pt x="5002" y="1108"/>
                  </a:moveTo>
                  <a:lnTo>
                    <a:pt x="5002" y="1379"/>
                  </a:lnTo>
                  <a:lnTo>
                    <a:pt x="3769" y="1379"/>
                  </a:lnTo>
                  <a:lnTo>
                    <a:pt x="3769" y="1108"/>
                  </a:lnTo>
                  <a:lnTo>
                    <a:pt x="5002" y="1108"/>
                  </a:lnTo>
                  <a:close/>
                  <a:moveTo>
                    <a:pt x="4891" y="1429"/>
                  </a:moveTo>
                  <a:lnTo>
                    <a:pt x="4891" y="1623"/>
                  </a:lnTo>
                  <a:lnTo>
                    <a:pt x="3657" y="1623"/>
                  </a:lnTo>
                  <a:lnTo>
                    <a:pt x="3657" y="1429"/>
                  </a:lnTo>
                  <a:lnTo>
                    <a:pt x="4891" y="1429"/>
                  </a:lnTo>
                  <a:close/>
                  <a:moveTo>
                    <a:pt x="4977" y="1659"/>
                  </a:moveTo>
                  <a:lnTo>
                    <a:pt x="4977" y="1853"/>
                  </a:lnTo>
                  <a:lnTo>
                    <a:pt x="3743" y="1853"/>
                  </a:lnTo>
                  <a:lnTo>
                    <a:pt x="3743" y="1659"/>
                  </a:lnTo>
                  <a:lnTo>
                    <a:pt x="4977" y="1659"/>
                  </a:lnTo>
                  <a:close/>
                  <a:moveTo>
                    <a:pt x="1643" y="596"/>
                  </a:moveTo>
                  <a:lnTo>
                    <a:pt x="1833" y="561"/>
                  </a:lnTo>
                  <a:lnTo>
                    <a:pt x="2061" y="1773"/>
                  </a:lnTo>
                  <a:lnTo>
                    <a:pt x="1871" y="1809"/>
                  </a:lnTo>
                  <a:lnTo>
                    <a:pt x="1643" y="596"/>
                  </a:lnTo>
                  <a:close/>
                  <a:moveTo>
                    <a:pt x="1388" y="596"/>
                  </a:moveTo>
                  <a:lnTo>
                    <a:pt x="1579" y="561"/>
                  </a:lnTo>
                  <a:lnTo>
                    <a:pt x="1807" y="1773"/>
                  </a:lnTo>
                  <a:lnTo>
                    <a:pt x="1616" y="1809"/>
                  </a:lnTo>
                  <a:lnTo>
                    <a:pt x="1388" y="596"/>
                  </a:lnTo>
                  <a:close/>
                  <a:moveTo>
                    <a:pt x="1134" y="596"/>
                  </a:moveTo>
                  <a:lnTo>
                    <a:pt x="1324" y="561"/>
                  </a:lnTo>
                  <a:lnTo>
                    <a:pt x="1551" y="1773"/>
                  </a:lnTo>
                  <a:lnTo>
                    <a:pt x="1361" y="1809"/>
                  </a:lnTo>
                  <a:lnTo>
                    <a:pt x="1134" y="596"/>
                  </a:lnTo>
                  <a:close/>
                  <a:moveTo>
                    <a:pt x="884" y="568"/>
                  </a:moveTo>
                  <a:lnTo>
                    <a:pt x="1077" y="568"/>
                  </a:lnTo>
                  <a:lnTo>
                    <a:pt x="1077" y="1802"/>
                  </a:lnTo>
                  <a:lnTo>
                    <a:pt x="884" y="1802"/>
                  </a:lnTo>
                  <a:lnTo>
                    <a:pt x="884" y="568"/>
                  </a:lnTo>
                  <a:close/>
                  <a:moveTo>
                    <a:pt x="3540" y="2418"/>
                  </a:moveTo>
                  <a:lnTo>
                    <a:pt x="3807" y="2354"/>
                  </a:lnTo>
                  <a:lnTo>
                    <a:pt x="4033" y="3306"/>
                  </a:lnTo>
                  <a:lnTo>
                    <a:pt x="3765" y="3369"/>
                  </a:lnTo>
                  <a:lnTo>
                    <a:pt x="3540" y="2418"/>
                  </a:lnTo>
                  <a:close/>
                  <a:moveTo>
                    <a:pt x="3622" y="2531"/>
                  </a:moveTo>
                  <a:lnTo>
                    <a:pt x="3639" y="2606"/>
                  </a:lnTo>
                  <a:lnTo>
                    <a:pt x="3791" y="2570"/>
                  </a:lnTo>
                  <a:lnTo>
                    <a:pt x="3773" y="2496"/>
                  </a:lnTo>
                  <a:lnTo>
                    <a:pt x="3622" y="2531"/>
                  </a:lnTo>
                  <a:close/>
                  <a:moveTo>
                    <a:pt x="3739" y="3028"/>
                  </a:moveTo>
                  <a:lnTo>
                    <a:pt x="3776" y="3184"/>
                  </a:lnTo>
                  <a:lnTo>
                    <a:pt x="3928" y="3148"/>
                  </a:lnTo>
                  <a:lnTo>
                    <a:pt x="3890" y="2991"/>
                  </a:lnTo>
                  <a:lnTo>
                    <a:pt x="3739" y="3028"/>
                  </a:lnTo>
                  <a:close/>
                  <a:moveTo>
                    <a:pt x="3193" y="2418"/>
                  </a:moveTo>
                  <a:lnTo>
                    <a:pt x="3418" y="3369"/>
                  </a:lnTo>
                  <a:lnTo>
                    <a:pt x="3687" y="3306"/>
                  </a:lnTo>
                  <a:lnTo>
                    <a:pt x="3461" y="2354"/>
                  </a:lnTo>
                  <a:lnTo>
                    <a:pt x="3193" y="2418"/>
                  </a:lnTo>
                  <a:close/>
                  <a:moveTo>
                    <a:pt x="3276" y="2531"/>
                  </a:moveTo>
                  <a:lnTo>
                    <a:pt x="3426" y="2496"/>
                  </a:lnTo>
                  <a:lnTo>
                    <a:pt x="3444" y="2570"/>
                  </a:lnTo>
                  <a:lnTo>
                    <a:pt x="3292" y="2606"/>
                  </a:lnTo>
                  <a:lnTo>
                    <a:pt x="3276" y="2531"/>
                  </a:lnTo>
                  <a:close/>
                  <a:moveTo>
                    <a:pt x="3393" y="3028"/>
                  </a:moveTo>
                  <a:lnTo>
                    <a:pt x="3429" y="3184"/>
                  </a:lnTo>
                  <a:lnTo>
                    <a:pt x="3581" y="3148"/>
                  </a:lnTo>
                  <a:lnTo>
                    <a:pt x="3544" y="2991"/>
                  </a:lnTo>
                  <a:lnTo>
                    <a:pt x="3393" y="3028"/>
                  </a:lnTo>
                  <a:close/>
                  <a:moveTo>
                    <a:pt x="2841" y="2418"/>
                  </a:moveTo>
                  <a:lnTo>
                    <a:pt x="3109" y="2354"/>
                  </a:lnTo>
                  <a:lnTo>
                    <a:pt x="3335" y="3306"/>
                  </a:lnTo>
                  <a:lnTo>
                    <a:pt x="3067" y="3369"/>
                  </a:lnTo>
                  <a:lnTo>
                    <a:pt x="2841" y="2418"/>
                  </a:lnTo>
                  <a:close/>
                  <a:moveTo>
                    <a:pt x="2923" y="2531"/>
                  </a:moveTo>
                  <a:lnTo>
                    <a:pt x="2941" y="2606"/>
                  </a:lnTo>
                  <a:lnTo>
                    <a:pt x="3092" y="2570"/>
                  </a:lnTo>
                  <a:lnTo>
                    <a:pt x="3075" y="2496"/>
                  </a:lnTo>
                  <a:lnTo>
                    <a:pt x="2923" y="2531"/>
                  </a:lnTo>
                  <a:close/>
                  <a:moveTo>
                    <a:pt x="3041" y="3028"/>
                  </a:moveTo>
                  <a:lnTo>
                    <a:pt x="3192" y="2991"/>
                  </a:lnTo>
                  <a:lnTo>
                    <a:pt x="3229" y="3148"/>
                  </a:lnTo>
                  <a:lnTo>
                    <a:pt x="3078" y="3184"/>
                  </a:lnTo>
                  <a:lnTo>
                    <a:pt x="3041" y="3028"/>
                  </a:lnTo>
                  <a:close/>
                  <a:moveTo>
                    <a:pt x="2553" y="2372"/>
                  </a:moveTo>
                  <a:lnTo>
                    <a:pt x="2828" y="2372"/>
                  </a:lnTo>
                  <a:lnTo>
                    <a:pt x="2828" y="3352"/>
                  </a:lnTo>
                  <a:lnTo>
                    <a:pt x="2553" y="3352"/>
                  </a:lnTo>
                  <a:lnTo>
                    <a:pt x="2553" y="2372"/>
                  </a:lnTo>
                  <a:close/>
                  <a:moveTo>
                    <a:pt x="2606" y="2503"/>
                  </a:moveTo>
                  <a:lnTo>
                    <a:pt x="2606" y="2579"/>
                  </a:lnTo>
                  <a:lnTo>
                    <a:pt x="2762" y="2579"/>
                  </a:lnTo>
                  <a:lnTo>
                    <a:pt x="2762" y="2503"/>
                  </a:lnTo>
                  <a:lnTo>
                    <a:pt x="2606" y="2503"/>
                  </a:lnTo>
                  <a:close/>
                  <a:moveTo>
                    <a:pt x="2606" y="3012"/>
                  </a:moveTo>
                  <a:lnTo>
                    <a:pt x="2606" y="3173"/>
                  </a:lnTo>
                  <a:lnTo>
                    <a:pt x="2762" y="3173"/>
                  </a:lnTo>
                  <a:lnTo>
                    <a:pt x="2762" y="3012"/>
                  </a:lnTo>
                  <a:lnTo>
                    <a:pt x="2606" y="3012"/>
                  </a:lnTo>
                  <a:close/>
                  <a:moveTo>
                    <a:pt x="5555" y="151"/>
                  </a:moveTo>
                  <a:lnTo>
                    <a:pt x="5555" y="374"/>
                  </a:lnTo>
                  <a:lnTo>
                    <a:pt x="5555" y="4849"/>
                  </a:lnTo>
                  <a:lnTo>
                    <a:pt x="5871" y="4849"/>
                  </a:lnTo>
                  <a:lnTo>
                    <a:pt x="5871" y="5585"/>
                  </a:lnTo>
                  <a:lnTo>
                    <a:pt x="0" y="5585"/>
                  </a:lnTo>
                  <a:lnTo>
                    <a:pt x="0" y="4849"/>
                  </a:lnTo>
                  <a:lnTo>
                    <a:pt x="326" y="4849"/>
                  </a:lnTo>
                  <a:lnTo>
                    <a:pt x="326" y="374"/>
                  </a:lnTo>
                  <a:lnTo>
                    <a:pt x="326" y="151"/>
                  </a:lnTo>
                  <a:lnTo>
                    <a:pt x="326" y="0"/>
                  </a:lnTo>
                  <a:lnTo>
                    <a:pt x="5555" y="0"/>
                  </a:lnTo>
                  <a:lnTo>
                    <a:pt x="5555" y="151"/>
                  </a:lnTo>
                  <a:close/>
                  <a:moveTo>
                    <a:pt x="2409" y="2135"/>
                  </a:moveTo>
                  <a:lnTo>
                    <a:pt x="2409" y="3385"/>
                  </a:lnTo>
                  <a:lnTo>
                    <a:pt x="5107" y="3385"/>
                  </a:lnTo>
                  <a:lnTo>
                    <a:pt x="5107" y="2135"/>
                  </a:lnTo>
                  <a:lnTo>
                    <a:pt x="2409" y="2135"/>
                  </a:lnTo>
                  <a:close/>
                  <a:moveTo>
                    <a:pt x="2409" y="3609"/>
                  </a:moveTo>
                  <a:lnTo>
                    <a:pt x="2409" y="4849"/>
                  </a:lnTo>
                  <a:lnTo>
                    <a:pt x="5107" y="4849"/>
                  </a:lnTo>
                  <a:lnTo>
                    <a:pt x="5107" y="3609"/>
                  </a:lnTo>
                  <a:lnTo>
                    <a:pt x="2409" y="3609"/>
                  </a:ln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8E985CF-AB70-400C-A572-90ECE7A753DB}"/>
              </a:ext>
            </a:extLst>
          </p:cNvPr>
          <p:cNvGrpSpPr/>
          <p:nvPr/>
        </p:nvGrpSpPr>
        <p:grpSpPr>
          <a:xfrm>
            <a:off x="227005" y="898225"/>
            <a:ext cx="6852956" cy="723979"/>
            <a:chOff x="2324651" y="5715183"/>
            <a:chExt cx="6876502" cy="723979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1EA613-A08C-4E80-84EA-0AEBAE4A694A}"/>
                </a:ext>
              </a:extLst>
            </p:cNvPr>
            <p:cNvSpPr txBox="1"/>
            <p:nvPr/>
          </p:nvSpPr>
          <p:spPr>
            <a:xfrm>
              <a:off x="2678187" y="5715183"/>
              <a:ext cx="6067418" cy="720000"/>
            </a:xfrm>
            <a:prstGeom prst="rect">
              <a:avLst/>
            </a:prstGeom>
            <a:noFill/>
            <a:ln w="28575">
              <a:solidFill>
                <a:srgbClr val="4B649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buClr>
                  <a:srgbClr val="00B0F0"/>
                </a:buClr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15640EB-5A0A-44B6-BA36-0FEC2FA02B64}"/>
                </a:ext>
              </a:extLst>
            </p:cNvPr>
            <p:cNvSpPr/>
            <p:nvPr/>
          </p:nvSpPr>
          <p:spPr bwMode="auto">
            <a:xfrm>
              <a:off x="2324651" y="5752883"/>
              <a:ext cx="647276" cy="639529"/>
            </a:xfrm>
            <a:prstGeom prst="rect">
              <a:avLst/>
            </a:prstGeom>
            <a:solidFill>
              <a:srgbClr val="4B649F"/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态</a:t>
              </a:r>
              <a:endPara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度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DF8DBF2-E506-424E-974D-B17DD859AC76}"/>
                </a:ext>
              </a:extLst>
            </p:cNvPr>
            <p:cNvSpPr txBox="1"/>
            <p:nvPr/>
          </p:nvSpPr>
          <p:spPr>
            <a:xfrm>
              <a:off x="3390294" y="5731276"/>
              <a:ext cx="58108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</a:rPr>
                <a:t>好的论文毫无疑问会被接受</a:t>
              </a:r>
              <a:endParaRPr lang="en-US" altLang="zh-CN" sz="2000" b="1" kern="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  <a:p>
              <a:pPr marL="342900" indent="-342900">
                <a:buClr>
                  <a:srgbClr val="00B0F0"/>
                </a:buClr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latin typeface="微软雅黑" panose="020B0503020204020204" pitchFamily="34" charset="-122"/>
                </a:rPr>
                <a:t>大多数论文只是中等，需要运气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26462" y="935925"/>
            <a:ext cx="5582484" cy="2085433"/>
            <a:chOff x="6826462" y="935925"/>
            <a:chExt cx="5582484" cy="208543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6462" y="935925"/>
              <a:ext cx="5176501" cy="208543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8514678" y="1633268"/>
              <a:ext cx="3894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第二次投</a:t>
              </a:r>
              <a:r>
                <a:rPr lang="en-US" altLang="zh-CN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WCL</a:t>
              </a:r>
              <a:r>
                <a:rPr lang="zh-CN" alt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，审稿三个月拒稿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396674" y="2547871"/>
              <a:ext cx="3894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第一次投</a:t>
              </a:r>
              <a:r>
                <a:rPr lang="en-US" altLang="zh-CN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WCL</a:t>
              </a:r>
              <a:r>
                <a:rPr lang="zh-CN" alt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，审稿六个月拒稿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545" y="1688258"/>
            <a:ext cx="6688934" cy="4923994"/>
            <a:chOff x="64545" y="1688258"/>
            <a:chExt cx="6688934" cy="4923994"/>
          </a:xfrm>
        </p:grpSpPr>
        <p:grpSp>
          <p:nvGrpSpPr>
            <p:cNvPr id="5" name="组合 4"/>
            <p:cNvGrpSpPr/>
            <p:nvPr/>
          </p:nvGrpSpPr>
          <p:grpSpPr>
            <a:xfrm>
              <a:off x="64545" y="1688258"/>
              <a:ext cx="6688934" cy="4923994"/>
              <a:chOff x="64545" y="1688259"/>
              <a:chExt cx="6688934" cy="3577609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528" y="1725056"/>
                <a:ext cx="6496880" cy="792218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>
              <a:xfrm>
                <a:off x="64545" y="1688259"/>
                <a:ext cx="6642847" cy="3577609"/>
              </a:xfrm>
              <a:prstGeom prst="rect">
                <a:avLst/>
              </a:prstGeom>
              <a:noFill/>
              <a:ln w="38100"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10632" y="2511821"/>
                <a:ext cx="6642847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kern="0" dirty="0">
                    <a:solidFill>
                      <a:srgbClr val="4B649F"/>
                    </a:solidFill>
                    <a:latin typeface="微软雅黑" panose="020B0503020204020204" pitchFamily="34" charset="-122"/>
                  </a:rPr>
                  <a:t>Dear Chongjun, don't get upset. Reviews are about 50% luck. They hardly reject outstanding papers, and rarely accept crappy ones, but for average papers, a lot of luck is involved, since many aspects are a matter of taste. The matter of taste in your case was: Is the model valid or too simplified. Such a question can definitely not be answered objectively. My advice: Revise the paper according to the reviewers' comments and submit it to a different journal. Best regards, Ralf</a:t>
                </a: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110632" y="5382900"/>
              <a:ext cx="65153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花了半年时间写出的文章投</a:t>
              </a:r>
              <a:r>
                <a:rPr lang="en-US" altLang="zh-CN" dirty="0"/>
                <a:t>TCOM</a:t>
              </a:r>
              <a:r>
                <a:rPr lang="zh-CN" altLang="en-US" dirty="0"/>
                <a:t>被拒稿，其中有个审稿人提出了</a:t>
              </a:r>
              <a:r>
                <a:rPr lang="en-US" altLang="zh-CN" dirty="0"/>
                <a:t>20</a:t>
              </a:r>
              <a:r>
                <a:rPr lang="zh-CN" altLang="en-US" dirty="0"/>
                <a:t>多个问题，我的外导安慰我不要沮丧，建议我重修后再投。他说。</a:t>
              </a:r>
              <a:r>
                <a:rPr lang="zh-CN" alt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好文章几乎不会被拒，大多数文章其实需要来自审稿人的那</a:t>
              </a:r>
              <a:r>
                <a:rPr lang="en-US" altLang="zh-CN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50%</a:t>
              </a:r>
              <a:r>
                <a:rPr lang="zh-CN" alt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运气，这是常态。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061919" y="3055732"/>
            <a:ext cx="4723780" cy="2706359"/>
            <a:chOff x="7061919" y="3055732"/>
            <a:chExt cx="4723780" cy="270635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9961" y="3055732"/>
              <a:ext cx="4705738" cy="118483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1919" y="4284056"/>
              <a:ext cx="4650307" cy="1478035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7278979" y="5994168"/>
            <a:ext cx="3360336" cy="498404"/>
            <a:chOff x="155997" y="2062181"/>
            <a:chExt cx="6690638" cy="2303665"/>
          </a:xfrm>
        </p:grpSpPr>
        <p:sp>
          <p:nvSpPr>
            <p:cNvPr id="43" name="矩形 42"/>
            <p:cNvSpPr/>
            <p:nvPr/>
          </p:nvSpPr>
          <p:spPr>
            <a:xfrm>
              <a:off x="298147" y="2104468"/>
              <a:ext cx="6548488" cy="2261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kern="0" dirty="0">
                  <a:solidFill>
                    <a:srgbClr val="4B649F"/>
                  </a:solidFill>
                  <a:latin typeface="微软雅黑" panose="020B0503020204020204" pitchFamily="34" charset="-122"/>
                </a:rPr>
                <a:t>保持乐观，积极向上</a:t>
              </a:r>
              <a:endParaRPr lang="en-US" altLang="zh-CN" sz="2400" b="1" kern="0" dirty="0">
                <a:solidFill>
                  <a:srgbClr val="4B649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55997" y="2062181"/>
              <a:ext cx="5962389" cy="2217625"/>
            </a:xfrm>
            <a:prstGeom prst="roundRect">
              <a:avLst/>
            </a:prstGeom>
            <a:noFill/>
            <a:ln w="38100">
              <a:solidFill>
                <a:srgbClr val="4B649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6802" name="Picture 2" descr="Add Oil GIF - Add Oil Cheerleader - Discover &amp; Share GIFs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962" y="5588802"/>
            <a:ext cx="1075764" cy="10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571069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自定义 3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4E67C8"/>
      </a:accent6>
      <a:hlink>
        <a:srgbClr val="56C7AA"/>
      </a:hlink>
      <a:folHlink>
        <a:srgbClr val="59A8D1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2950</TotalTime>
  <Pages>0</Pages>
  <Words>2602</Words>
  <Characters>0</Characters>
  <Application>Microsoft Office PowerPoint</Application>
  <DocSecurity>0</DocSecurity>
  <PresentationFormat>宽屏</PresentationFormat>
  <Lines>0</Lines>
  <Paragraphs>167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黑体</vt:lpstr>
      <vt:lpstr>宋体</vt:lpstr>
      <vt:lpstr>微软雅黑</vt:lpstr>
      <vt:lpstr>Arial</vt:lpstr>
      <vt:lpstr>Calibri</vt:lpstr>
      <vt:lpstr>Times New Roman</vt:lpstr>
      <vt:lpstr>Vladimir Script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第一PPT</dc:description>
  <cp:lastModifiedBy>文吉 何</cp:lastModifiedBy>
  <cp:revision>228</cp:revision>
  <dcterms:created xsi:type="dcterms:W3CDTF">2016-01-15T03:19:00Z</dcterms:created>
  <dcterms:modified xsi:type="dcterms:W3CDTF">2020-11-24T04:05:43Z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